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098"/>
    <p:restoredTop sz="94610"/>
  </p:normalViewPr>
  <p:slideViewPr>
    <p:cSldViewPr snapToGrid="0" snapToObjects="1">
      <p:cViewPr varScale="1">
        <p:scale>
          <a:sx n="222" d="100"/>
          <a:sy n="222" d="100"/>
        </p:scale>
        <p:origin x="11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5404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Отправная точка семинара. Всё остальное — разбор того, что стоит за стрелкой «ответ?».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Обратить внимание: в заголовке нет ничего про «сообщения» — только байты потока.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SO_REUSEPORT: ядро раскидывает соединения по сокетам хэшем от пятёрки.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Копирования — это изоляция адресных пространств, безопасность, асинхронность (буфер сокета живёт дольше вызова), переиспользование буферов карты.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Подчеркнуть: снаружи сценарии 1 и 2 неразличимы.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Ключевая мысль семинара: состояние сервера и знание клиента расходятся.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Здесь стоит устроить обсуждение минут на пять, прежде чем идти вниз по стеку.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Tail drop, RED/ECN — можно упомянуть вскользь.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Дать аудитории самой сформулировать: повторы, подтверждения, порядок, контроль целостности.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UDP: DNS, видео, игры, QUIC поверх UDP. TCP: всё, где важен порядок и не жалко задержки.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Подсказки: «заблудившиеся» сегменты прошлого воплощения соединения; угон соединения при предсказуемом ISN (RFC 6528).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RFC 6528: ISN = таймер + хэш(4-tuple, секрет). Иначе — подмена и угон соединения.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329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Задач</a:t>
            </a:r>
            <a:r>
              <a:rPr lang="ru-RU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</a:t>
            </a: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: </a:t>
            </a:r>
            <a:r>
              <a:rPr lang="ru-RU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один запрос к </a:t>
            </a: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Storage</a:t>
            </a:r>
            <a:endParaRPr lang="en-US" sz="3400" dirty="0"/>
          </a:p>
        </p:txBody>
      </p:sp>
      <p:sp>
        <p:nvSpPr>
          <p:cNvPr id="3" name="Text 1"/>
          <p:cNvSpPr txBox="1"/>
          <p:nvPr/>
        </p:nvSpPr>
        <p:spPr>
          <a:xfrm>
            <a:off x="566928" y="1051560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1600" i="1" dirty="0">
                <a:solidFill>
                  <a:srgbClr val="A9C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</a:t>
            </a:r>
            <a:r>
              <a:rPr lang="en-US" sz="1600" i="1" dirty="0" err="1">
                <a:solidFill>
                  <a:srgbClr val="A9C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</a:t>
            </a:r>
            <a:r>
              <a:rPr lang="en-US" sz="1600" i="1" dirty="0">
                <a:solidFill>
                  <a:srgbClr val="A9C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может пойти </a:t>
            </a:r>
            <a:r>
              <a:rPr lang="en-US" sz="1600" i="1" dirty="0" err="1">
                <a:solidFill>
                  <a:srgbClr val="A9C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</a:t>
            </a:r>
            <a:r>
              <a:rPr lang="en-US" sz="1600" i="1" dirty="0">
                <a:solidFill>
                  <a:srgbClr val="A9C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i="1" dirty="0" err="1">
                <a:solidFill>
                  <a:srgbClr val="A9C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так</a:t>
            </a:r>
            <a:r>
              <a:rPr lang="ru-RU" sz="1600" i="1" dirty="0">
                <a:solidFill>
                  <a:srgbClr val="A9C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i="1" dirty="0">
                <a:solidFill>
                  <a:srgbClr val="A9C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и как с этим жить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822960" y="2286000"/>
            <a:ext cx="283464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822960" y="242316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</a:t>
            </a:r>
            <a:endParaRPr lang="en-US" sz="2400" dirty="0"/>
          </a:p>
        </p:txBody>
      </p:sp>
      <p:sp>
        <p:nvSpPr>
          <p:cNvPr id="6" name="Text 4"/>
          <p:cNvSpPr txBox="1"/>
          <p:nvPr/>
        </p:nvSpPr>
        <p:spPr>
          <a:xfrm>
            <a:off x="822960" y="2926080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хочет сохранить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значение 42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503920" y="2286000"/>
            <a:ext cx="283464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8503920" y="242316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Storage</a:t>
            </a:r>
            <a:endParaRPr lang="en-US" sz="2400" dirty="0"/>
          </a:p>
        </p:txBody>
      </p:sp>
      <p:sp>
        <p:nvSpPr>
          <p:cNvPr id="9" name="Text 7"/>
          <p:cNvSpPr txBox="1"/>
          <p:nvPr/>
        </p:nvSpPr>
        <p:spPr>
          <a:xfrm>
            <a:off x="8503920" y="2926080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ru-RU" sz="1200" dirty="0">
                <a:solidFill>
                  <a:srgbClr val="1C729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Хранит не более </a:t>
            </a:r>
          </a:p>
          <a:p>
            <a:pPr marL="0" indent="0" algn="ctr">
              <a:buNone/>
            </a:pPr>
            <a:r>
              <a:rPr lang="ru-RU" sz="1200" dirty="0">
                <a:solidFill>
                  <a:srgbClr val="1C729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одного числа</a:t>
            </a:r>
            <a:endParaRPr lang="en-US" sz="1200" dirty="0">
              <a:solidFill>
                <a:srgbClr val="1C7293"/>
              </a:solidFill>
              <a:latin typeface="Courier New" pitchFamily="34" charset="0"/>
              <a:ea typeface="Courier New" pitchFamily="34" charset="-122"/>
              <a:cs typeface="Courier New" pitchFamily="34" charset="-120"/>
            </a:endParaRPr>
          </a:p>
          <a:p>
            <a:pPr marL="0" indent="0" algn="ctr">
              <a:buNone/>
            </a:pPr>
            <a:r>
              <a:rPr lang="en-US" sz="1200" dirty="0" err="1">
                <a:solidFill>
                  <a:srgbClr val="1C729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PutValue</a:t>
            </a:r>
            <a:r>
              <a:rPr lang="en-US" sz="1200" dirty="0">
                <a:solidFill>
                  <a:srgbClr val="1C729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(key, value)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C729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GetValue(key)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794760" y="2788920"/>
            <a:ext cx="4572000" cy="0"/>
          </a:xfrm>
          <a:prstGeom prst="line">
            <a:avLst/>
          </a:prstGeom>
          <a:noFill/>
          <a:ln w="25400">
            <a:solidFill>
              <a:srgbClr val="2A9D8F"/>
            </a:solidFill>
            <a:prstDash val="solid"/>
            <a:tailEnd type="triangle"/>
          </a:ln>
        </p:spPr>
      </p:sp>
      <p:sp>
        <p:nvSpPr>
          <p:cNvPr id="11" name="Text 9"/>
          <p:cNvSpPr txBox="1"/>
          <p:nvPr/>
        </p:nvSpPr>
        <p:spPr>
          <a:xfrm>
            <a:off x="3794760" y="245059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PutValue(42)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794760" y="3611880"/>
            <a:ext cx="4572000" cy="0"/>
          </a:xfrm>
          <a:prstGeom prst="line">
            <a:avLst/>
          </a:prstGeom>
          <a:noFill/>
          <a:ln w="25400">
            <a:solidFill>
              <a:srgbClr val="E4A11B"/>
            </a:solidFill>
            <a:prstDash val="solid"/>
            <a:headEnd type="triangle"/>
          </a:ln>
        </p:spPr>
      </p:sp>
      <p:sp>
        <p:nvSpPr>
          <p:cNvPr id="13" name="Text 11"/>
          <p:cNvSpPr txBox="1"/>
          <p:nvPr/>
        </p:nvSpPr>
        <p:spPr>
          <a:xfrm>
            <a:off x="3794760" y="37033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4A11B"/>
                </a:solidFill>
                <a:latin typeface="Calibri" pitchFamily="34" charset="0"/>
                <a:cs typeface="Calibri" pitchFamily="34" charset="-120"/>
              </a:rPr>
              <a:t>Response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822960" y="5120640"/>
            <a:ext cx="10515600" cy="1051560"/>
          </a:xfrm>
          <a:prstGeom prst="roundRect">
            <a:avLst>
              <a:gd name="adj" fmla="val 8696"/>
            </a:avLst>
          </a:prstGeom>
          <a:solidFill>
            <a:srgbClr val="1E3B5C"/>
          </a:solidFill>
          <a:ln w="15875">
            <a:solidFill>
              <a:srgbClr val="E4A11B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1097280" y="5230368"/>
            <a:ext cx="9966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E4A11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Что может пойти не так?</a:t>
            </a:r>
            <a:endParaRPr lang="en-US" sz="2800" dirty="0"/>
          </a:p>
        </p:txBody>
      </p:sp>
      <p:sp>
        <p:nvSpPr>
          <p:cNvPr id="17" name="Text 15"/>
          <p:cNvSpPr txBox="1"/>
          <p:nvPr/>
        </p:nvSpPr>
        <p:spPr>
          <a:xfrm>
            <a:off x="1115568" y="5715000"/>
            <a:ext cx="9966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A9C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 отправил один запрос. Сколько у этой картинки возможных исходов?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Структура TCP-сегмента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73736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3703320" y="173736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15  16</a:t>
            </a:r>
            <a:endParaRPr lang="en-US" sz="1100" dirty="0"/>
          </a:p>
        </p:txBody>
      </p:sp>
      <p:sp>
        <p:nvSpPr>
          <p:cNvPr id="6" name="Text 4"/>
          <p:cNvSpPr txBox="1"/>
          <p:nvPr/>
        </p:nvSpPr>
        <p:spPr>
          <a:xfrm>
            <a:off x="7315200" y="1737360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640080" y="2057400"/>
            <a:ext cx="3520440" cy="457200"/>
          </a:xfrm>
          <a:prstGeom prst="rect">
            <a:avLst/>
          </a:prstGeom>
          <a:solidFill>
            <a:srgbClr val="D6E6F2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640080" y="205740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Port (16)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160520" y="2057400"/>
            <a:ext cx="3520440" cy="457200"/>
          </a:xfrm>
          <a:prstGeom prst="rect">
            <a:avLst/>
          </a:prstGeom>
          <a:solidFill>
            <a:srgbClr val="D6E6F2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4160520" y="205740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Destination Port (16)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40080" y="2514600"/>
            <a:ext cx="7040880" cy="457200"/>
          </a:xfrm>
          <a:prstGeom prst="rect">
            <a:avLst/>
          </a:prstGeom>
          <a:solidFill>
            <a:srgbClr val="BFDCEF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640080" y="2514600"/>
            <a:ext cx="7040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Sequence Number (32)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40080" y="2971800"/>
            <a:ext cx="7040880" cy="457200"/>
          </a:xfrm>
          <a:prstGeom prst="rect">
            <a:avLst/>
          </a:prstGeom>
          <a:solidFill>
            <a:srgbClr val="BFDCEF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640080" y="2971800"/>
            <a:ext cx="7040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Acknowledgment Number (32)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40080" y="3429000"/>
            <a:ext cx="985723" cy="457200"/>
          </a:xfrm>
          <a:prstGeom prst="rect">
            <a:avLst/>
          </a:prstGeom>
          <a:solidFill>
            <a:srgbClr val="E6EEF4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640080" y="3429000"/>
            <a:ext cx="98572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Offset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1625803" y="3429000"/>
            <a:ext cx="774497" cy="457200"/>
          </a:xfrm>
          <a:prstGeom prst="rect">
            <a:avLst/>
          </a:prstGeom>
          <a:solidFill>
            <a:srgbClr val="E6EEF4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1625803" y="3429000"/>
            <a:ext cx="77449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Rsvd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2400300" y="3429000"/>
            <a:ext cx="1760220" cy="457200"/>
          </a:xfrm>
          <a:prstGeom prst="rect">
            <a:avLst/>
          </a:prstGeom>
          <a:solidFill>
            <a:srgbClr val="F6E0B8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2400300" y="3429000"/>
            <a:ext cx="17602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Flags (8)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4160520" y="3429000"/>
            <a:ext cx="3520440" cy="457200"/>
          </a:xfrm>
          <a:prstGeom prst="rect">
            <a:avLst/>
          </a:prstGeom>
          <a:solidFill>
            <a:srgbClr val="D6E6F2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4160520" y="342900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Window Size (16)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640080" y="3886200"/>
            <a:ext cx="3520440" cy="457200"/>
          </a:xfrm>
          <a:prstGeom prst="rect">
            <a:avLst/>
          </a:prstGeom>
          <a:solidFill>
            <a:srgbClr val="D6E6F2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640080" y="388620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Checksum (16)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4160520" y="3886200"/>
            <a:ext cx="3520440" cy="457200"/>
          </a:xfrm>
          <a:prstGeom prst="rect">
            <a:avLst/>
          </a:prstGeom>
          <a:solidFill>
            <a:srgbClr val="E6EEF4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4160520" y="388620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Urgent Pointer (16)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640080" y="4343400"/>
            <a:ext cx="7040880" cy="457200"/>
          </a:xfrm>
          <a:prstGeom prst="rect">
            <a:avLst/>
          </a:prstGeom>
          <a:solidFill>
            <a:srgbClr val="E6EEF4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8" name="Text 26"/>
          <p:cNvSpPr txBox="1"/>
          <p:nvPr/>
        </p:nvSpPr>
        <p:spPr>
          <a:xfrm>
            <a:off x="640080" y="4343400"/>
            <a:ext cx="7040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Options + Padding  (0–40 байт)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640080" y="4800600"/>
            <a:ext cx="7040880" cy="594360"/>
          </a:xfrm>
          <a:prstGeom prst="rect">
            <a:avLst/>
          </a:prstGeom>
          <a:solidFill>
            <a:srgbClr val="DFF1EC"/>
          </a:solidFill>
          <a:ln w="19050">
            <a:solidFill>
              <a:srgbClr val="2A9D8F"/>
            </a:solidFill>
            <a:prstDash val="dash"/>
          </a:ln>
        </p:spPr>
      </p:sp>
      <p:sp>
        <p:nvSpPr>
          <p:cNvPr id="30" name="Text 28"/>
          <p:cNvSpPr txBox="1"/>
          <p:nvPr/>
        </p:nvSpPr>
        <p:spPr>
          <a:xfrm>
            <a:off x="640080" y="4800600"/>
            <a:ext cx="7040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E6B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Данные (наш PutValue(42) где-то здесь)</a:t>
            </a:r>
            <a:endParaRPr lang="en-US" sz="1250" dirty="0"/>
          </a:p>
        </p:txBody>
      </p:sp>
      <p:sp>
        <p:nvSpPr>
          <p:cNvPr id="31" name="Text 29"/>
          <p:cNvSpPr txBox="1"/>
          <p:nvPr/>
        </p:nvSpPr>
        <p:spPr>
          <a:xfrm>
            <a:off x="640080" y="5715000"/>
            <a:ext cx="7040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Каждая строка — 32 бита. </a:t>
            </a:r>
            <a:r>
              <a:rPr lang="en-US" sz="1250" i="1" dirty="0" err="1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Заголовок</a:t>
            </a:r>
            <a:r>
              <a:rPr lang="en-US" sz="125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25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отправляется</a:t>
            </a:r>
            <a:r>
              <a:rPr lang="en-US" sz="125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25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 </a:t>
            </a:r>
            <a:r>
              <a:rPr lang="en-US" sz="1250" i="1" dirty="0" err="1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каждым</a:t>
            </a:r>
            <a:r>
              <a:rPr lang="en-US" sz="125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i="1" dirty="0" err="1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сегментом</a:t>
            </a:r>
            <a:r>
              <a:rPr lang="en-US" sz="125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7955280" y="1737360"/>
            <a:ext cx="3685032" cy="4206240"/>
          </a:xfrm>
          <a:prstGeom prst="roundRect">
            <a:avLst>
              <a:gd name="adj" fmla="val 1489"/>
            </a:avLst>
          </a:prstGeom>
          <a:solidFill>
            <a:srgbClr val="EFF5F9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33" name="Text 31"/>
          <p:cNvSpPr txBox="1"/>
          <p:nvPr/>
        </p:nvSpPr>
        <p:spPr>
          <a:xfrm>
            <a:off x="8229600" y="1920240"/>
            <a:ext cx="315468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Минимальный заголовок — 20 байт, с опциями до 60</a:t>
            </a:r>
            <a:endParaRPr lang="en-US" sz="1250" dirty="0"/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Порты вместе с IP-адресами образуют идентификатор соединения</a:t>
            </a:r>
            <a:endParaRPr lang="en-US" sz="1250" dirty="0"/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Флаги: SYN и ACK — рукопожатие, FIN — аккуратное закрытие, RST — «такого соединения нет»</a:t>
            </a:r>
            <a:endParaRPr lang="en-US" sz="1250" dirty="0"/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Window Size — сколько байт готов принять получатель прямо сейчас</a:t>
            </a:r>
            <a:endParaRPr lang="en-US" sz="1250" dirty="0"/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Checksum считается по заголовку, данным и псевдозаголовку IP</a:t>
            </a:r>
            <a:endParaRPr lang="en-US" sz="1250" dirty="0"/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Options согласуются в handshake: MSS, window scale, SACK, timestamps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Сокеты: как пакет находит приложение</a:t>
            </a:r>
            <a:endParaRPr lang="en-US" sz="3400" dirty="0"/>
          </a:p>
        </p:txBody>
      </p:sp>
      <p:sp>
        <p:nvSpPr>
          <p:cNvPr id="3" name="Text 1"/>
          <p:cNvSpPr txBox="1"/>
          <p:nvPr/>
        </p:nvSpPr>
        <p:spPr>
          <a:xfrm>
            <a:off x="566928" y="1051560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Между сетевой картой и вашим кодом стоит ядро операционной системы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1920240" cy="123444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22225">
            <a:solidFill>
              <a:srgbClr val="1C7293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640080" y="1755648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Сеть</a:t>
            </a:r>
            <a:endParaRPr lang="en-US" sz="1500" dirty="0"/>
          </a:p>
        </p:txBody>
      </p:sp>
      <p:sp>
        <p:nvSpPr>
          <p:cNvPr id="6" name="Text 4"/>
          <p:cNvSpPr txBox="1"/>
          <p:nvPr/>
        </p:nvSpPr>
        <p:spPr>
          <a:xfrm>
            <a:off x="749808" y="2103120"/>
            <a:ext cx="17007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кадры приходят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интерфейс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063240" y="1645920"/>
            <a:ext cx="2468880" cy="123444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22225">
            <a:solidFill>
              <a:srgbClr val="1C7293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3063240" y="1755648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Сетевая карта</a:t>
            </a:r>
            <a:endParaRPr lang="en-US" sz="1500" dirty="0"/>
          </a:p>
        </p:txBody>
      </p:sp>
      <p:sp>
        <p:nvSpPr>
          <p:cNvPr id="9" name="Text 7"/>
          <p:cNvSpPr txBox="1"/>
          <p:nvPr/>
        </p:nvSpPr>
        <p:spPr>
          <a:xfrm>
            <a:off x="3172968" y="2103120"/>
            <a:ext cx="224942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 в кольцевой буфер,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 err="1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прерывание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035040" y="1645920"/>
            <a:ext cx="3291840" cy="123444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22225">
            <a:solidFill>
              <a:srgbClr val="065A82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6035040" y="1755648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Ядро ОС</a:t>
            </a:r>
            <a:endParaRPr lang="en-US" sz="1500" dirty="0"/>
          </a:p>
        </p:txBody>
      </p:sp>
      <p:sp>
        <p:nvSpPr>
          <p:cNvPr id="12" name="Text 10"/>
          <p:cNvSpPr txBox="1"/>
          <p:nvPr/>
        </p:nvSpPr>
        <p:spPr>
          <a:xfrm>
            <a:off x="6144768" y="2103120"/>
            <a:ext cx="30723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разбирает Ethernet → IP → TCP/UDP,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сверяет checksum, ищет сокет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606040" y="2258568"/>
            <a:ext cx="384048" cy="0"/>
          </a:xfrm>
          <a:prstGeom prst="line">
            <a:avLst/>
          </a:prstGeom>
          <a:noFill/>
          <a:ln w="25400">
            <a:solidFill>
              <a:srgbClr val="5D7186"/>
            </a:solidFill>
            <a:prstDash val="solid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5577840" y="2258568"/>
            <a:ext cx="384048" cy="0"/>
          </a:xfrm>
          <a:prstGeom prst="line">
            <a:avLst/>
          </a:prstGeom>
          <a:noFill/>
          <a:ln w="25400">
            <a:solidFill>
              <a:srgbClr val="5D7186"/>
            </a:solidFill>
            <a:prstDash val="solid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9692640" y="1645920"/>
            <a:ext cx="1947672" cy="384048"/>
          </a:xfrm>
          <a:prstGeom prst="roundRect">
            <a:avLst>
              <a:gd name="adj" fmla="val 14286"/>
            </a:avLst>
          </a:prstGeom>
          <a:solidFill>
            <a:srgbClr val="F7FAFC"/>
          </a:solidFill>
          <a:ln w="15875">
            <a:solidFill>
              <a:srgbClr val="2A9D8F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9692640" y="1645920"/>
            <a:ext cx="1947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18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TCP  :8080   →  storage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 flipV="1">
            <a:off x="9326880" y="1874520"/>
            <a:ext cx="347472" cy="384048"/>
          </a:xfrm>
          <a:prstGeom prst="line">
            <a:avLst/>
          </a:prstGeom>
          <a:noFill/>
          <a:ln w="15875">
            <a:solidFill>
              <a:srgbClr val="5D7186"/>
            </a:solidFill>
            <a:prstDash val="solid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9692640" y="2121408"/>
            <a:ext cx="1947672" cy="384048"/>
          </a:xfrm>
          <a:prstGeom prst="roundRect">
            <a:avLst>
              <a:gd name="adj" fmla="val 14286"/>
            </a:avLst>
          </a:prstGeom>
          <a:solidFill>
            <a:srgbClr val="F7FAFC"/>
          </a:solidFill>
          <a:ln w="15875">
            <a:solidFill>
              <a:srgbClr val="065A82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9692640" y="2121408"/>
            <a:ext cx="1947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18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TCP  :443    →    nginx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9326880" y="2258568"/>
            <a:ext cx="347472" cy="54864"/>
          </a:xfrm>
          <a:prstGeom prst="line">
            <a:avLst/>
          </a:prstGeom>
          <a:noFill/>
          <a:ln w="15875">
            <a:solidFill>
              <a:srgbClr val="5D7186"/>
            </a:solidFill>
            <a:prstDash val="solid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9692640" y="2596896"/>
            <a:ext cx="1947672" cy="384048"/>
          </a:xfrm>
          <a:prstGeom prst="roundRect">
            <a:avLst>
              <a:gd name="adj" fmla="val 14286"/>
            </a:avLst>
          </a:prstGeom>
          <a:solidFill>
            <a:srgbClr val="F7FAFC"/>
          </a:solidFill>
          <a:ln w="15875">
            <a:solidFill>
              <a:srgbClr val="1C7293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9692640" y="2596896"/>
            <a:ext cx="1947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18293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UDP  :53     →  resolver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9326880" y="2258568"/>
            <a:ext cx="347472" cy="530352"/>
          </a:xfrm>
          <a:prstGeom prst="line">
            <a:avLst/>
          </a:prstGeom>
          <a:noFill/>
          <a:ln w="15875">
            <a:solidFill>
              <a:srgbClr val="5D7186"/>
            </a:solidFill>
            <a:prstDash val="solid"/>
            <a:tailEnd type="triangle"/>
          </a:ln>
        </p:spPr>
      </p:sp>
      <p:sp>
        <p:nvSpPr>
          <p:cNvPr id="24" name="Text 22"/>
          <p:cNvSpPr txBox="1"/>
          <p:nvPr/>
        </p:nvSpPr>
        <p:spPr>
          <a:xfrm>
            <a:off x="9692640" y="3108960"/>
            <a:ext cx="1947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сокеты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9326880" y="2258568"/>
            <a:ext cx="0" cy="0"/>
          </a:xfrm>
          <a:prstGeom prst="line">
            <a:avLst/>
          </a:prstGeom>
          <a:noFill/>
          <a:ln w="12700">
            <a:solidFill>
              <a:srgbClr val="FFFF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48640" y="3429000"/>
            <a:ext cx="5669280" cy="2377440"/>
          </a:xfrm>
          <a:prstGeom prst="roundRect">
            <a:avLst>
              <a:gd name="adj" fmla="val 2308"/>
            </a:avLst>
          </a:prstGeom>
          <a:solidFill>
            <a:srgbClr val="EFF5F9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27" name="Text 25"/>
          <p:cNvSpPr txBox="1"/>
          <p:nvPr/>
        </p:nvSpPr>
        <p:spPr>
          <a:xfrm>
            <a:off x="822960" y="356616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Как ядро выбирает сокет</a:t>
            </a:r>
            <a:endParaRPr lang="en-US" sz="1800" dirty="0"/>
          </a:p>
        </p:txBody>
      </p:sp>
      <p:sp>
        <p:nvSpPr>
          <p:cNvPr id="28" name="Text 26"/>
          <p:cNvSpPr txBox="1"/>
          <p:nvPr/>
        </p:nvSpPr>
        <p:spPr>
          <a:xfrm>
            <a:off x="822960" y="4005072"/>
            <a:ext cx="51206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TCP-соединение однозначно задаётся пятёркой: протокол, IP и порт источника, IP и порт назначения</a:t>
            </a:r>
            <a:endParaRPr lang="en-US" sz="1250" dirty="0"/>
          </a:p>
          <a:p>
            <a:pPr marL="342900" indent="-3429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Слушающий сокет ловит всё, что пришло на его порт: (протокол, *, *, локальный IP, порт). accept() создаёт отдельный сокет на </a:t>
            </a:r>
            <a:r>
              <a:rPr lang="en-US" sz="1250" dirty="0" err="1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каждое</a:t>
            </a: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соединение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6400800" y="3429000"/>
            <a:ext cx="5239512" cy="2377440"/>
          </a:xfrm>
          <a:prstGeom prst="roundRect">
            <a:avLst>
              <a:gd name="adj" fmla="val 2308"/>
            </a:avLst>
          </a:prstGeom>
          <a:solidFill>
            <a:srgbClr val="F7FAFC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30" name="Text 28"/>
          <p:cNvSpPr txBox="1"/>
          <p:nvPr/>
        </p:nvSpPr>
        <p:spPr>
          <a:xfrm>
            <a:off x="6675120" y="356616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Что происходит дальше</a:t>
            </a:r>
            <a:endParaRPr lang="en-US" sz="1800" dirty="0"/>
          </a:p>
        </p:txBody>
      </p:sp>
      <p:sp>
        <p:nvSpPr>
          <p:cNvPr id="31" name="Text 29"/>
          <p:cNvSpPr txBox="1"/>
          <p:nvPr/>
        </p:nvSpPr>
        <p:spPr>
          <a:xfrm>
            <a:off x="6675120" y="4005072"/>
            <a:ext cx="46634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Найдя сокет, ядро кладёт в его очередь приёма указатель </a:t>
            </a:r>
            <a:r>
              <a:rPr lang="en-US" sz="1250" dirty="0" err="1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</a:t>
            </a: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буфер</a:t>
            </a:r>
            <a:endParaRPr lang="en-US" sz="1250" dirty="0"/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Приложение забирает их через read() / recv() — это системный вызов, то есть переход в ядро </a:t>
            </a:r>
            <a:r>
              <a:rPr lang="en-US" sz="1250" dirty="0" err="1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</a:t>
            </a: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обратно</a:t>
            </a:r>
            <a:endParaRPr lang="en-US" sz="1250" dirty="0"/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Происходит </a:t>
            </a:r>
            <a:r>
              <a:rPr lang="en-US" sz="1250" dirty="0" err="1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копирование</a:t>
            </a:r>
            <a:r>
              <a:rPr lang="ru-RU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</a:t>
            </a: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буфер</a:t>
            </a: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приложения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548640" y="5989320"/>
            <a:ext cx="11091672" cy="566928"/>
          </a:xfrm>
          <a:prstGeom prst="roundRect">
            <a:avLst>
              <a:gd name="adj" fmla="val 16129"/>
            </a:avLst>
          </a:prstGeom>
          <a:solidFill>
            <a:srgbClr val="FDF3DC"/>
          </a:solidFill>
          <a:ln w="15875">
            <a:solidFill>
              <a:srgbClr val="E4A11B"/>
            </a:solidFill>
            <a:prstDash val="solid"/>
          </a:ln>
        </p:spPr>
      </p:sp>
      <p:sp>
        <p:nvSpPr>
          <p:cNvPr id="33" name="Text 31"/>
          <p:cNvSpPr txBox="1"/>
          <p:nvPr/>
        </p:nvSpPr>
        <p:spPr>
          <a:xfrm>
            <a:off x="713232" y="5989320"/>
            <a:ext cx="107624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4A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  </a:t>
            </a:r>
            <a:r>
              <a:rPr lang="en-US" sz="1400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Пришёл пакет — как понять, какому приложению его отдать? А если на одном порту слушают несколько процессов?</a:t>
            </a:r>
            <a:endParaRPr lang="en-US" sz="1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ru-RU" sz="34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</a:t>
            </a:r>
            <a:r>
              <a:rPr lang="en-US" sz="3400" b="1" dirty="0" err="1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ак</a:t>
            </a:r>
            <a:r>
              <a:rPr lang="en-US" sz="34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это выглядит в коде</a:t>
            </a:r>
            <a:endParaRPr lang="en-US" sz="3400" dirty="0"/>
          </a:p>
        </p:txBody>
      </p:sp>
      <p:sp>
        <p:nvSpPr>
          <p:cNvPr id="3" name="Text 1"/>
          <p:cNvSpPr txBox="1"/>
          <p:nvPr/>
        </p:nvSpPr>
        <p:spPr>
          <a:xfrm>
            <a:off x="566928" y="1051560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Слушающий сокет, клиентское соединение и датаграммы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1572768"/>
            <a:ext cx="3511296" cy="4160520"/>
          </a:xfrm>
          <a:prstGeom prst="roundRect">
            <a:avLst>
              <a:gd name="adj" fmla="val 1563"/>
            </a:avLst>
          </a:prstGeom>
          <a:solidFill>
            <a:srgbClr val="14283D"/>
          </a:solidFill>
          <a:ln w="12700">
            <a:solidFill>
              <a:srgbClr val="14283D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5" name="Text 3"/>
          <p:cNvSpPr txBox="1"/>
          <p:nvPr/>
        </p:nvSpPr>
        <p:spPr>
          <a:xfrm>
            <a:off x="777240" y="1737360"/>
            <a:ext cx="30540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 — сервер</a:t>
            </a:r>
            <a:endParaRPr lang="en-US" sz="1600" dirty="0"/>
          </a:p>
        </p:txBody>
      </p:sp>
      <p:sp>
        <p:nvSpPr>
          <p:cNvPr id="6" name="Text 4"/>
          <p:cNvSpPr txBox="1"/>
          <p:nvPr/>
        </p:nvSpPr>
        <p:spPr>
          <a:xfrm>
            <a:off x="777240" y="2212848"/>
            <a:ext cx="3145536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fd = socket(AF_INET,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  SOCK_STREAM, 0);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bind(fd, &amp;addr, len);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listen(fd, backlog);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for (;;) {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c = accept(fd, &amp;peer, &amp;l);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n = read(c, buf, sz);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write(c, resp, m);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close(c);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1100" dirty="0"/>
          </a:p>
        </p:txBody>
      </p:sp>
      <p:sp>
        <p:nvSpPr>
          <p:cNvPr id="7" name="Text 5"/>
          <p:cNvSpPr txBox="1"/>
          <p:nvPr/>
        </p:nvSpPr>
        <p:spPr>
          <a:xfrm>
            <a:off x="777240" y="5074920"/>
            <a:ext cx="305409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A9C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listen — «я принимаю соединения». accept возвращает новый сокет на каждого клиента.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315968" y="1572768"/>
            <a:ext cx="3511296" cy="4160520"/>
          </a:xfrm>
          <a:prstGeom prst="roundRect">
            <a:avLst>
              <a:gd name="adj" fmla="val 1563"/>
            </a:avLst>
          </a:prstGeom>
          <a:solidFill>
            <a:srgbClr val="14283D"/>
          </a:solidFill>
          <a:ln w="12700">
            <a:solidFill>
              <a:srgbClr val="14283D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9" name="Text 7"/>
          <p:cNvSpPr txBox="1"/>
          <p:nvPr/>
        </p:nvSpPr>
        <p:spPr>
          <a:xfrm>
            <a:off x="4544568" y="1737360"/>
            <a:ext cx="30540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7FB3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 — клиент</a:t>
            </a:r>
            <a:endParaRPr lang="en-US" sz="1600" dirty="0"/>
          </a:p>
        </p:txBody>
      </p:sp>
      <p:sp>
        <p:nvSpPr>
          <p:cNvPr id="10" name="Text 8"/>
          <p:cNvSpPr txBox="1"/>
          <p:nvPr/>
        </p:nvSpPr>
        <p:spPr>
          <a:xfrm>
            <a:off x="4544568" y="2212848"/>
            <a:ext cx="3145536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fd = socket(AF_INET,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  SOCK_STREAM, 0);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connect(fd, &amp;srv, len);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write(fd, req, n);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 = read(fd, buf, sz);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close(fd);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read вернул 0 или -1?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запрос выполнен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или нет — мы не знаем</a:t>
            </a:r>
            <a:endParaRPr lang="en-US" sz="1100" dirty="0"/>
          </a:p>
        </p:txBody>
      </p:sp>
      <p:sp>
        <p:nvSpPr>
          <p:cNvPr id="11" name="Text 9"/>
          <p:cNvSpPr txBox="1"/>
          <p:nvPr/>
        </p:nvSpPr>
        <p:spPr>
          <a:xfrm>
            <a:off x="4544568" y="5074920"/>
            <a:ext cx="305409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A9C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 запускает рукопожатие. Порт клиента ОС выберет сама.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083296" y="1572768"/>
            <a:ext cx="3511296" cy="4160520"/>
          </a:xfrm>
          <a:prstGeom prst="roundRect">
            <a:avLst>
              <a:gd name="adj" fmla="val 1563"/>
            </a:avLst>
          </a:prstGeom>
          <a:solidFill>
            <a:srgbClr val="14283D"/>
          </a:solidFill>
          <a:ln w="12700">
            <a:solidFill>
              <a:srgbClr val="14283D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13" name="Text 11"/>
          <p:cNvSpPr txBox="1"/>
          <p:nvPr/>
        </p:nvSpPr>
        <p:spPr>
          <a:xfrm>
            <a:off x="8311896" y="1737360"/>
            <a:ext cx="30540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4A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UDP — обе стороны</a:t>
            </a:r>
            <a:endParaRPr lang="en-US" sz="1600" dirty="0"/>
          </a:p>
        </p:txBody>
      </p:sp>
      <p:sp>
        <p:nvSpPr>
          <p:cNvPr id="14" name="Text 12"/>
          <p:cNvSpPr txBox="1"/>
          <p:nvPr/>
        </p:nvSpPr>
        <p:spPr>
          <a:xfrm>
            <a:off x="8311896" y="2212848"/>
            <a:ext cx="3145536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fd = socket(AF_INET,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  SOCK_DGRAM, 0);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bind(fd, &amp;addr, len);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принять датаграмму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recvfrom(fd, buf, sz, 0,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&amp;from, &amp;flen);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отправить ответ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sendto(fd, resp, m, 0,</a:t>
            </a:r>
            <a:endParaRPr lang="en-US" sz="11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CE9F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&amp;from, flen);</a:t>
            </a:r>
            <a:endParaRPr lang="en-US" sz="1100" dirty="0"/>
          </a:p>
        </p:txBody>
      </p:sp>
      <p:sp>
        <p:nvSpPr>
          <p:cNvPr id="15" name="Text 13"/>
          <p:cNvSpPr txBox="1"/>
          <p:nvPr/>
        </p:nvSpPr>
        <p:spPr>
          <a:xfrm>
            <a:off x="8311896" y="5074920"/>
            <a:ext cx="305409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A9C6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Ни listen, ни accept, ни соединения. Адрес отправителя — в каждой датаграмме.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48640" y="5943600"/>
            <a:ext cx="11091672" cy="566928"/>
          </a:xfrm>
          <a:prstGeom prst="roundRect">
            <a:avLst>
              <a:gd name="adj" fmla="val 16129"/>
            </a:avLst>
          </a:prstGeom>
          <a:solidFill>
            <a:srgbClr val="FDF3DC"/>
          </a:solidFill>
          <a:ln w="15875">
            <a:solidFill>
              <a:srgbClr val="E4A11B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713232" y="5943600"/>
            <a:ext cx="107624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4A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  </a:t>
            </a:r>
            <a:r>
              <a:rPr lang="en-US" sz="1400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Сколько раз байты копируются на этом пути и сколько раз мы уходим в ядро?</a:t>
            </a:r>
            <a:endParaRPr lang="en-US" sz="17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 можно вообще без операционной системы</a:t>
            </a:r>
            <a:endParaRPr lang="en-US" sz="3400" dirty="0"/>
          </a:p>
        </p:txBody>
      </p:sp>
      <p:sp>
        <p:nvSpPr>
          <p:cNvPr id="3" name="Text 1"/>
          <p:cNvSpPr txBox="1"/>
          <p:nvPr/>
        </p:nvSpPr>
        <p:spPr>
          <a:xfrm>
            <a:off x="566928" y="1051560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Приложение само читает пакеты из очередей сетевой карты и само их разбирает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11091672" cy="2331720"/>
          </a:xfrm>
          <a:prstGeom prst="roundRect">
            <a:avLst>
              <a:gd name="adj" fmla="val 2353"/>
            </a:avLst>
          </a:prstGeom>
          <a:solidFill>
            <a:srgbClr val="EFF5F9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5" name="Text 3"/>
          <p:cNvSpPr txBox="1"/>
          <p:nvPr/>
        </p:nvSpPr>
        <p:spPr>
          <a:xfrm>
            <a:off x="822960" y="18470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Обычный путь через ядро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822960" y="2194560"/>
            <a:ext cx="1828800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 w="19050">
            <a:solidFill>
              <a:srgbClr val="065A82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822960" y="2194560"/>
            <a:ext cx="1828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Сетевая карта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749040" y="2194560"/>
            <a:ext cx="1920240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 w="19050">
            <a:solidFill>
              <a:srgbClr val="065A82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3749040" y="2194560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буферы ядра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675120" y="2194560"/>
            <a:ext cx="1828800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 w="19050">
            <a:solidFill>
              <a:srgbClr val="065A82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6675120" y="2194560"/>
            <a:ext cx="1828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буфер сокета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9509760" y="2194560"/>
            <a:ext cx="1737360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 w="19050">
            <a:solidFill>
              <a:srgbClr val="065A82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9509760" y="2194560"/>
            <a:ext cx="1737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приложение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2743200" y="2459736"/>
            <a:ext cx="914400" cy="0"/>
          </a:xfrm>
          <a:prstGeom prst="line">
            <a:avLst/>
          </a:prstGeom>
          <a:noFill/>
          <a:ln w="25400">
            <a:solidFill>
              <a:srgbClr val="5D7186"/>
            </a:solidFill>
            <a:prstDash val="solid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5760720" y="2459736"/>
            <a:ext cx="822960" cy="0"/>
          </a:xfrm>
          <a:prstGeom prst="line">
            <a:avLst/>
          </a:prstGeom>
          <a:noFill/>
          <a:ln w="25400">
            <a:solidFill>
              <a:srgbClr val="5D7186"/>
            </a:solidFill>
            <a:prstDash val="solid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8595360" y="2459736"/>
            <a:ext cx="822960" cy="0"/>
          </a:xfrm>
          <a:prstGeom prst="line">
            <a:avLst/>
          </a:prstGeom>
          <a:noFill/>
          <a:ln w="25400">
            <a:solidFill>
              <a:srgbClr val="5D7186"/>
            </a:solidFill>
            <a:prstDash val="solid"/>
            <a:tailEnd type="triangle"/>
          </a:ln>
        </p:spPr>
      </p:sp>
      <p:sp>
        <p:nvSpPr>
          <p:cNvPr id="17" name="Text 15"/>
          <p:cNvSpPr txBox="1"/>
          <p:nvPr/>
        </p:nvSpPr>
        <p:spPr>
          <a:xfrm>
            <a:off x="2606040" y="2487168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C844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DMA, без CPU</a:t>
            </a:r>
            <a:endParaRPr lang="en-US" sz="950" dirty="0"/>
          </a:p>
        </p:txBody>
      </p:sp>
      <p:sp>
        <p:nvSpPr>
          <p:cNvPr id="18" name="Text 16"/>
          <p:cNvSpPr txBox="1"/>
          <p:nvPr/>
        </p:nvSpPr>
        <p:spPr>
          <a:xfrm>
            <a:off x="5577840" y="2487168"/>
            <a:ext cx="1188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C844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только указатель</a:t>
            </a:r>
            <a:endParaRPr lang="en-US" sz="950" dirty="0"/>
          </a:p>
        </p:txBody>
      </p:sp>
      <p:sp>
        <p:nvSpPr>
          <p:cNvPr id="19" name="Text 17"/>
          <p:cNvSpPr txBox="1"/>
          <p:nvPr/>
        </p:nvSpPr>
        <p:spPr>
          <a:xfrm>
            <a:off x="8275320" y="2487168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C844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копия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C844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системный вызов</a:t>
            </a:r>
            <a:endParaRPr lang="en-US" sz="950" dirty="0"/>
          </a:p>
        </p:txBody>
      </p:sp>
      <p:sp>
        <p:nvSpPr>
          <p:cNvPr id="20" name="Text 18"/>
          <p:cNvSpPr txBox="1"/>
          <p:nvPr/>
        </p:nvSpPr>
        <p:spPr>
          <a:xfrm>
            <a:off x="822960" y="296265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Kernel bypass: DPDK, AF_XDP, netmap, DMA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822960" y="3310128"/>
            <a:ext cx="1828800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 w="19050">
            <a:solidFill>
              <a:srgbClr val="2A9D8F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822960" y="3310128"/>
            <a:ext cx="1828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Сетевая карта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9509760" y="3310128"/>
            <a:ext cx="1737360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 w="19050">
            <a:solidFill>
              <a:srgbClr val="2A9D8F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9509760" y="3310128"/>
            <a:ext cx="1737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приложение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2743200" y="3575304"/>
            <a:ext cx="6675120" cy="0"/>
          </a:xfrm>
          <a:prstGeom prst="line">
            <a:avLst/>
          </a:prstGeom>
          <a:noFill/>
          <a:ln w="25400">
            <a:solidFill>
              <a:srgbClr val="2A9D8F"/>
            </a:solidFill>
            <a:prstDash val="solid"/>
            <a:tailEnd type="triangle"/>
          </a:ln>
        </p:spPr>
      </p:sp>
      <p:sp>
        <p:nvSpPr>
          <p:cNvPr id="26" name="Text 24"/>
          <p:cNvSpPr txBox="1"/>
          <p:nvPr/>
        </p:nvSpPr>
        <p:spPr>
          <a:xfrm>
            <a:off x="2926080" y="3602736"/>
            <a:ext cx="630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очередь карты отображена прямо в память процесса — ни копий, ни системных вызовов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548640" y="4069080"/>
            <a:ext cx="5440680" cy="1737360"/>
          </a:xfrm>
          <a:prstGeom prst="roundRect">
            <a:avLst>
              <a:gd name="adj" fmla="val 3158"/>
            </a:avLst>
          </a:prstGeom>
          <a:solidFill>
            <a:srgbClr val="F7FAFC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28" name="Text 26"/>
          <p:cNvSpPr txBox="1"/>
          <p:nvPr/>
        </p:nvSpPr>
        <p:spPr>
          <a:xfrm>
            <a:off x="822960" y="4187952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A9D8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Почему быстрее</a:t>
            </a:r>
            <a:endParaRPr lang="en-US" sz="1700" dirty="0"/>
          </a:p>
        </p:txBody>
      </p:sp>
      <p:sp>
        <p:nvSpPr>
          <p:cNvPr id="29" name="Text 27"/>
          <p:cNvSpPr txBox="1"/>
          <p:nvPr/>
        </p:nvSpPr>
        <p:spPr>
          <a:xfrm>
            <a:off x="822960" y="4572000"/>
            <a:ext cx="48463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00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Нет системных вызовов — нет переходов в ядро и обратно</a:t>
            </a:r>
            <a:endParaRPr lang="en-US" sz="1200" dirty="0"/>
          </a:p>
          <a:p>
            <a:pPr marL="342900" indent="-342900">
              <a:lnSpc>
                <a:spcPct val="100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Нет лишних копирований (zero-copy), данные читаются там, где их положила карта</a:t>
            </a:r>
            <a:endParaRPr lang="en-US" sz="1200" dirty="0"/>
          </a:p>
          <a:p>
            <a:pPr marL="342900" indent="-342900">
              <a:lnSpc>
                <a:spcPct val="100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Опрос вместо прерываний и предсказуемые задержки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199632" y="4069080"/>
            <a:ext cx="5440680" cy="1737360"/>
          </a:xfrm>
          <a:prstGeom prst="roundRect">
            <a:avLst>
              <a:gd name="adj" fmla="val 3158"/>
            </a:avLst>
          </a:prstGeom>
          <a:solidFill>
            <a:srgbClr val="F7FAFC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31" name="Text 29"/>
          <p:cNvSpPr txBox="1"/>
          <p:nvPr/>
        </p:nvSpPr>
        <p:spPr>
          <a:xfrm>
            <a:off x="6473952" y="4187952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844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Чем платим</a:t>
            </a:r>
            <a:endParaRPr lang="en-US" sz="1700" dirty="0"/>
          </a:p>
        </p:txBody>
      </p:sp>
      <p:sp>
        <p:nvSpPr>
          <p:cNvPr id="32" name="Text 30"/>
          <p:cNvSpPr txBox="1"/>
          <p:nvPr/>
        </p:nvSpPr>
        <p:spPr>
          <a:xfrm>
            <a:off x="6473952" y="4572000"/>
            <a:ext cx="48463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00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Свой стек: ретрансмиты, окна, таймеры — </a:t>
            </a:r>
            <a:r>
              <a:rPr lang="en-US" sz="1200" dirty="0" err="1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всё</a:t>
            </a:r>
            <a:r>
              <a:rPr lang="en-US" sz="12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пишем</a:t>
            </a:r>
            <a:r>
              <a:rPr lang="en-US" sz="12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сами</a:t>
            </a:r>
            <a:endParaRPr lang="en-US" sz="1200" dirty="0"/>
          </a:p>
          <a:p>
            <a:pPr marL="342900" indent="-342900">
              <a:lnSpc>
                <a:spcPct val="100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Ядро процессора занято на 100 %, </a:t>
            </a:r>
            <a:r>
              <a:rPr lang="en-US" sz="1200" dirty="0" err="1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карта</a:t>
            </a:r>
            <a:r>
              <a:rPr lang="en-US" sz="12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отдана</a:t>
            </a:r>
            <a:r>
              <a:rPr lang="en-US" sz="12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одному</a:t>
            </a:r>
            <a:r>
              <a:rPr lang="en-US" sz="12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приложению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548640" y="5989320"/>
            <a:ext cx="11091672" cy="566928"/>
          </a:xfrm>
          <a:prstGeom prst="roundRect">
            <a:avLst>
              <a:gd name="adj" fmla="val 16129"/>
            </a:avLst>
          </a:prstGeom>
          <a:solidFill>
            <a:srgbClr val="FDF3DC"/>
          </a:solidFill>
          <a:ln w="15875">
            <a:solidFill>
              <a:srgbClr val="E4A11B"/>
            </a:solidFill>
            <a:prstDash val="solid"/>
          </a:ln>
        </p:spPr>
      </p:sp>
      <p:sp>
        <p:nvSpPr>
          <p:cNvPr id="34" name="Text 32"/>
          <p:cNvSpPr txBox="1"/>
          <p:nvPr/>
        </p:nvSpPr>
        <p:spPr>
          <a:xfrm>
            <a:off x="713232" y="5989320"/>
            <a:ext cx="107624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4A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  </a:t>
            </a:r>
            <a:r>
              <a:rPr lang="en-US" sz="1400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Кому это оправдано — и почему все остальные спокойно живут с обычными сокетами?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Что может пойти не так? (1/3)</a:t>
            </a:r>
            <a:endParaRPr lang="en-US" sz="3400" dirty="0"/>
          </a:p>
        </p:txBody>
      </p:sp>
      <p:sp>
        <p:nvSpPr>
          <p:cNvPr id="3" name="Text 1"/>
          <p:cNvSpPr txBox="1"/>
          <p:nvPr/>
        </p:nvSpPr>
        <p:spPr>
          <a:xfrm>
            <a:off x="566928" y="1051560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 вызвал PutValue(42) — и ждёт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349240" cy="4297680"/>
          </a:xfrm>
          <a:prstGeom prst="roundRect">
            <a:avLst>
              <a:gd name="adj" fmla="val 1277"/>
            </a:avLst>
          </a:prstGeom>
          <a:solidFill>
            <a:srgbClr val="EFF5F9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792224"/>
            <a:ext cx="475488" cy="475488"/>
          </a:xfrm>
          <a:prstGeom prst="ellipse">
            <a:avLst/>
          </a:prstGeom>
          <a:solidFill>
            <a:srgbClr val="C8443E"/>
          </a:solidFill>
          <a:ln w="12700">
            <a:solidFill>
              <a:srgbClr val="C8443E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22960" y="179222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 txBox="1"/>
          <p:nvPr/>
        </p:nvSpPr>
        <p:spPr>
          <a:xfrm>
            <a:off x="1463040" y="1773936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Сервер недоступен</a:t>
            </a:r>
            <a:endParaRPr lang="en-US" sz="2100" dirty="0"/>
          </a:p>
        </p:txBody>
      </p:sp>
      <p:sp>
        <p:nvSpPr>
          <p:cNvPr id="8" name="Text 6"/>
          <p:cNvSpPr txBox="1"/>
          <p:nvPr/>
        </p:nvSpPr>
        <p:spPr>
          <a:xfrm>
            <a:off x="841248" y="2340864"/>
            <a:ext cx="476402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Процесс упал, машина выключена, ещё не поднялась после деплоя. Соединения никто не принимает.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1005840" y="303580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3886200" y="303580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1783080" y="3355848"/>
            <a:ext cx="0" cy="1783080"/>
          </a:xfrm>
          <a:prstGeom prst="line">
            <a:avLst/>
          </a:prstGeom>
          <a:noFill/>
          <a:ln w="19050">
            <a:solidFill>
              <a:srgbClr val="9FB4C6"/>
            </a:solidFill>
            <a:prstDash val="dash"/>
          </a:ln>
        </p:spPr>
      </p:sp>
      <p:sp>
        <p:nvSpPr>
          <p:cNvPr id="12" name="Shape 10"/>
          <p:cNvSpPr/>
          <p:nvPr/>
        </p:nvSpPr>
        <p:spPr>
          <a:xfrm>
            <a:off x="4663440" y="3355848"/>
            <a:ext cx="0" cy="731520"/>
          </a:xfrm>
          <a:prstGeom prst="line">
            <a:avLst/>
          </a:prstGeom>
          <a:noFill/>
          <a:ln w="19050">
            <a:solidFill>
              <a:srgbClr val="9FB4C6"/>
            </a:solidFill>
            <a:prstDash val="dash"/>
          </a:ln>
        </p:spPr>
      </p:sp>
      <p:sp>
        <p:nvSpPr>
          <p:cNvPr id="13" name="Shape 11"/>
          <p:cNvSpPr/>
          <p:nvPr/>
        </p:nvSpPr>
        <p:spPr>
          <a:xfrm>
            <a:off x="1783080" y="3858768"/>
            <a:ext cx="2514600" cy="0"/>
          </a:xfrm>
          <a:prstGeom prst="line">
            <a:avLst/>
          </a:prstGeom>
          <a:noFill/>
          <a:ln w="25400">
            <a:solidFill>
              <a:srgbClr val="C8443E"/>
            </a:solidFill>
            <a:prstDash val="solid"/>
            <a:tailEnd type="triangle"/>
          </a:ln>
        </p:spPr>
      </p:sp>
      <p:sp>
        <p:nvSpPr>
          <p:cNvPr id="14" name="Text 12"/>
          <p:cNvSpPr txBox="1"/>
          <p:nvPr/>
        </p:nvSpPr>
        <p:spPr>
          <a:xfrm>
            <a:off x="1783080" y="3538728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PutValue(42)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 flipV="1">
            <a:off x="4434840" y="4087368"/>
            <a:ext cx="457200" cy="457200"/>
          </a:xfrm>
          <a:prstGeom prst="line">
            <a:avLst/>
          </a:prstGeom>
          <a:noFill/>
          <a:ln w="38100">
            <a:solidFill>
              <a:srgbClr val="C8443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434840" y="4087368"/>
            <a:ext cx="457200" cy="457200"/>
          </a:xfrm>
          <a:prstGeom prst="line">
            <a:avLst/>
          </a:prstGeom>
          <a:noFill/>
          <a:ln w="38100">
            <a:solidFill>
              <a:srgbClr val="C8443E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3977640" y="46177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844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сервер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C844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мёртв</a:t>
            </a:r>
            <a:endParaRPr lang="en-US" sz="1200" dirty="0"/>
          </a:p>
        </p:txBody>
      </p:sp>
      <p:sp>
        <p:nvSpPr>
          <p:cNvPr id="18" name="Text 16"/>
          <p:cNvSpPr txBox="1"/>
          <p:nvPr/>
        </p:nvSpPr>
        <p:spPr>
          <a:xfrm>
            <a:off x="868680" y="5202936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 ждёт →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таймаут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291072" y="1554480"/>
            <a:ext cx="5349240" cy="4297680"/>
          </a:xfrm>
          <a:prstGeom prst="roundRect">
            <a:avLst>
              <a:gd name="adj" fmla="val 1277"/>
            </a:avLst>
          </a:prstGeom>
          <a:solidFill>
            <a:srgbClr val="EFF5F9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565392" y="1792224"/>
            <a:ext cx="475488" cy="475488"/>
          </a:xfrm>
          <a:prstGeom prst="ellipse">
            <a:avLst/>
          </a:prstGeom>
          <a:solidFill>
            <a:srgbClr val="C8443E"/>
          </a:solidFill>
          <a:ln w="12700">
            <a:solidFill>
              <a:srgbClr val="C8443E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6565392" y="179222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22" name="Text 20"/>
          <p:cNvSpPr txBox="1"/>
          <p:nvPr/>
        </p:nvSpPr>
        <p:spPr>
          <a:xfrm>
            <a:off x="7205472" y="1773936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Запрос не дошёл</a:t>
            </a:r>
            <a:endParaRPr lang="en-US" sz="2100" dirty="0"/>
          </a:p>
        </p:txBody>
      </p:sp>
      <p:sp>
        <p:nvSpPr>
          <p:cNvPr id="23" name="Text 21"/>
          <p:cNvSpPr txBox="1"/>
          <p:nvPr/>
        </p:nvSpPr>
        <p:spPr>
          <a:xfrm>
            <a:off x="6583680" y="2340864"/>
            <a:ext cx="476402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Сервер жив и готов работать, но пакет потерялся </a:t>
            </a:r>
            <a:r>
              <a:rPr lang="en-US" sz="1300" dirty="0" err="1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</a:t>
            </a:r>
            <a:r>
              <a:rPr lang="en-US" sz="13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дороге</a:t>
            </a:r>
            <a:r>
              <a:rPr lang="en-US" sz="13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300" dirty="0"/>
          </a:p>
        </p:txBody>
      </p:sp>
      <p:sp>
        <p:nvSpPr>
          <p:cNvPr id="24" name="Text 22"/>
          <p:cNvSpPr txBox="1"/>
          <p:nvPr/>
        </p:nvSpPr>
        <p:spPr>
          <a:xfrm>
            <a:off x="6748272" y="303580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</a:t>
            </a:r>
            <a:endParaRPr lang="en-US" sz="1300" dirty="0"/>
          </a:p>
        </p:txBody>
      </p:sp>
      <p:sp>
        <p:nvSpPr>
          <p:cNvPr id="25" name="Text 23"/>
          <p:cNvSpPr txBox="1"/>
          <p:nvPr/>
        </p:nvSpPr>
        <p:spPr>
          <a:xfrm>
            <a:off x="9628632" y="303580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7525512" y="3355848"/>
            <a:ext cx="0" cy="1783080"/>
          </a:xfrm>
          <a:prstGeom prst="line">
            <a:avLst/>
          </a:prstGeom>
          <a:noFill/>
          <a:ln w="19050">
            <a:solidFill>
              <a:srgbClr val="9FB4C6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10405872" y="3355848"/>
            <a:ext cx="0" cy="1783080"/>
          </a:xfrm>
          <a:prstGeom prst="line">
            <a:avLst/>
          </a:prstGeom>
          <a:noFill/>
          <a:ln w="19050">
            <a:solidFill>
              <a:srgbClr val="9FB4C6"/>
            </a:solidFill>
            <a:prstDash val="dash"/>
          </a:ln>
        </p:spPr>
      </p:sp>
      <p:sp>
        <p:nvSpPr>
          <p:cNvPr id="28" name="Shape 26"/>
          <p:cNvSpPr/>
          <p:nvPr/>
        </p:nvSpPr>
        <p:spPr>
          <a:xfrm>
            <a:off x="7525512" y="3858768"/>
            <a:ext cx="1275588" cy="0"/>
          </a:xfrm>
          <a:prstGeom prst="line">
            <a:avLst/>
          </a:prstGeom>
          <a:noFill/>
          <a:ln w="25400">
            <a:solidFill>
              <a:srgbClr val="C8443E"/>
            </a:solidFill>
            <a:prstDash val="solid"/>
            <a:tailEnd type="triangle"/>
          </a:ln>
        </p:spPr>
      </p:sp>
      <p:sp>
        <p:nvSpPr>
          <p:cNvPr id="29" name="Text 27"/>
          <p:cNvSpPr txBox="1"/>
          <p:nvPr/>
        </p:nvSpPr>
        <p:spPr>
          <a:xfrm>
            <a:off x="7525512" y="3538728"/>
            <a:ext cx="14401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PutValue(42)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 flipV="1">
            <a:off x="8773668" y="3666744"/>
            <a:ext cx="384048" cy="384048"/>
          </a:xfrm>
          <a:prstGeom prst="line">
            <a:avLst/>
          </a:prstGeom>
          <a:noFill/>
          <a:ln w="38100">
            <a:solidFill>
              <a:srgbClr val="C8443E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773668" y="3666744"/>
            <a:ext cx="384048" cy="384048"/>
          </a:xfrm>
          <a:prstGeom prst="line">
            <a:avLst/>
          </a:prstGeom>
          <a:noFill/>
          <a:ln w="38100">
            <a:solidFill>
              <a:srgbClr val="C8443E"/>
            </a:solidFill>
            <a:prstDash val="solid"/>
          </a:ln>
        </p:spPr>
      </p:sp>
      <p:sp>
        <p:nvSpPr>
          <p:cNvPr id="32" name="Text 30"/>
          <p:cNvSpPr txBox="1"/>
          <p:nvPr/>
        </p:nvSpPr>
        <p:spPr>
          <a:xfrm>
            <a:off x="8234172" y="4160520"/>
            <a:ext cx="1463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844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пакет отброшен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C844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сети</a:t>
            </a:r>
            <a:endParaRPr lang="en-US" sz="1200" dirty="0"/>
          </a:p>
        </p:txBody>
      </p:sp>
      <p:sp>
        <p:nvSpPr>
          <p:cNvPr id="33" name="Text 31"/>
          <p:cNvSpPr txBox="1"/>
          <p:nvPr/>
        </p:nvSpPr>
        <p:spPr>
          <a:xfrm>
            <a:off x="9354312" y="5202936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сервер жив,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 ничего не знает</a:t>
            </a:r>
            <a:endParaRPr lang="en-US" sz="1200" dirty="0"/>
          </a:p>
        </p:txBody>
      </p:sp>
      <p:sp>
        <p:nvSpPr>
          <p:cNvPr id="34" name="Text 32"/>
          <p:cNvSpPr txBox="1"/>
          <p:nvPr/>
        </p:nvSpPr>
        <p:spPr>
          <a:xfrm>
            <a:off x="6611112" y="5202936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 ждёт →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таймаут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548640" y="5989320"/>
            <a:ext cx="11091672" cy="566928"/>
          </a:xfrm>
          <a:prstGeom prst="roundRect">
            <a:avLst>
              <a:gd name="adj" fmla="val 16129"/>
            </a:avLst>
          </a:prstGeom>
          <a:solidFill>
            <a:srgbClr val="FDF3DC"/>
          </a:solidFill>
          <a:ln w="15875">
            <a:solidFill>
              <a:srgbClr val="E4A11B"/>
            </a:solidFill>
            <a:prstDash val="solid"/>
          </a:ln>
        </p:spPr>
      </p:sp>
      <p:sp>
        <p:nvSpPr>
          <p:cNvPr id="36" name="Text 34"/>
          <p:cNvSpPr txBox="1"/>
          <p:nvPr/>
        </p:nvSpPr>
        <p:spPr>
          <a:xfrm>
            <a:off x="713232" y="5989320"/>
            <a:ext cx="107624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4A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  </a:t>
            </a:r>
            <a:r>
              <a:rPr lang="en-US" sz="1400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видит клиент в обоих случаях? Ровно одно и то же: ответа нет.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Что может пойти не так? (2/3)</a:t>
            </a:r>
            <a:endParaRPr lang="en-US" sz="3400" dirty="0"/>
          </a:p>
        </p:txBody>
      </p:sp>
      <p:sp>
        <p:nvSpPr>
          <p:cNvPr id="3" name="Text 1"/>
          <p:cNvSpPr txBox="1"/>
          <p:nvPr/>
        </p:nvSpPr>
        <p:spPr>
          <a:xfrm>
            <a:off x="566928" y="1051560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Запрос дошёл — а дальше начинается самое неприятное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349240" cy="4297680"/>
          </a:xfrm>
          <a:prstGeom prst="roundRect">
            <a:avLst>
              <a:gd name="adj" fmla="val 1277"/>
            </a:avLst>
          </a:prstGeom>
          <a:solidFill>
            <a:srgbClr val="EFF5F9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792224"/>
            <a:ext cx="475488" cy="475488"/>
          </a:xfrm>
          <a:prstGeom prst="ellipse">
            <a:avLst/>
          </a:prstGeom>
          <a:solidFill>
            <a:srgbClr val="E4A11B"/>
          </a:solidFill>
          <a:ln w="12700">
            <a:solidFill>
              <a:srgbClr val="E4A11B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22960" y="179222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7" name="Text 5"/>
          <p:cNvSpPr txBox="1"/>
          <p:nvPr/>
        </p:nvSpPr>
        <p:spPr>
          <a:xfrm>
            <a:off x="1463040" y="1773936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Краш при выполнении</a:t>
            </a:r>
            <a:endParaRPr lang="en-US" sz="2100" dirty="0"/>
          </a:p>
        </p:txBody>
      </p:sp>
      <p:sp>
        <p:nvSpPr>
          <p:cNvPr id="8" name="Text 6"/>
          <p:cNvSpPr txBox="1"/>
          <p:nvPr/>
        </p:nvSpPr>
        <p:spPr>
          <a:xfrm>
            <a:off x="841248" y="2340864"/>
            <a:ext cx="476402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Запрос принят, сервер начал его выполнять — и упал. Ответ не отправлен. Записалось ли значение — неизвестно.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1005840" y="303580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3886200" y="303580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1783080" y="3355848"/>
            <a:ext cx="0" cy="1783080"/>
          </a:xfrm>
          <a:prstGeom prst="line">
            <a:avLst/>
          </a:prstGeom>
          <a:noFill/>
          <a:ln w="19050">
            <a:solidFill>
              <a:srgbClr val="9FB4C6"/>
            </a:solidFill>
            <a:prstDash val="dash"/>
          </a:ln>
        </p:spPr>
      </p:sp>
      <p:sp>
        <p:nvSpPr>
          <p:cNvPr id="12" name="Shape 10"/>
          <p:cNvSpPr/>
          <p:nvPr/>
        </p:nvSpPr>
        <p:spPr>
          <a:xfrm>
            <a:off x="4663440" y="3355848"/>
            <a:ext cx="0" cy="1188720"/>
          </a:xfrm>
          <a:prstGeom prst="line">
            <a:avLst/>
          </a:prstGeom>
          <a:noFill/>
          <a:ln w="19050">
            <a:solidFill>
              <a:srgbClr val="9FB4C6"/>
            </a:solidFill>
            <a:prstDash val="dash"/>
          </a:ln>
        </p:spPr>
      </p:sp>
      <p:sp>
        <p:nvSpPr>
          <p:cNvPr id="13" name="Shape 11"/>
          <p:cNvSpPr/>
          <p:nvPr/>
        </p:nvSpPr>
        <p:spPr>
          <a:xfrm>
            <a:off x="1783080" y="3813048"/>
            <a:ext cx="2880360" cy="0"/>
          </a:xfrm>
          <a:prstGeom prst="line">
            <a:avLst/>
          </a:prstGeom>
          <a:noFill/>
          <a:ln w="25400">
            <a:solidFill>
              <a:srgbClr val="18293B"/>
            </a:solidFill>
            <a:prstDash val="solid"/>
            <a:tailEnd type="triangle"/>
          </a:ln>
        </p:spPr>
      </p:sp>
      <p:sp>
        <p:nvSpPr>
          <p:cNvPr id="14" name="Text 12"/>
          <p:cNvSpPr txBox="1"/>
          <p:nvPr/>
        </p:nvSpPr>
        <p:spPr>
          <a:xfrm>
            <a:off x="1783080" y="3493008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PutValue(42)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62856" y="3922776"/>
            <a:ext cx="201168" cy="621792"/>
          </a:xfrm>
          <a:prstGeom prst="rect">
            <a:avLst/>
          </a:prstGeom>
          <a:solidFill>
            <a:srgbClr val="E4A11B"/>
          </a:solidFill>
          <a:ln w="12700">
            <a:solidFill>
              <a:srgbClr val="E4A11B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4828032" y="406908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выполняет…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 flipV="1">
            <a:off x="4434840" y="4498848"/>
            <a:ext cx="457200" cy="457200"/>
          </a:xfrm>
          <a:prstGeom prst="line">
            <a:avLst/>
          </a:prstGeom>
          <a:noFill/>
          <a:ln w="38100">
            <a:solidFill>
              <a:srgbClr val="C8443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434840" y="4498848"/>
            <a:ext cx="457200" cy="457200"/>
          </a:xfrm>
          <a:prstGeom prst="line">
            <a:avLst/>
          </a:prstGeom>
          <a:noFill/>
          <a:ln w="38100">
            <a:solidFill>
              <a:srgbClr val="C8443E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3977640" y="5001768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844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crash</a:t>
            </a:r>
            <a:endParaRPr lang="en-US" sz="1200" dirty="0"/>
          </a:p>
        </p:txBody>
      </p:sp>
      <p:sp>
        <p:nvSpPr>
          <p:cNvPr id="20" name="Text 18"/>
          <p:cNvSpPr txBox="1"/>
          <p:nvPr/>
        </p:nvSpPr>
        <p:spPr>
          <a:xfrm>
            <a:off x="868680" y="5202936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 ждёт →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таймаут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291072" y="1554480"/>
            <a:ext cx="5349240" cy="4297680"/>
          </a:xfrm>
          <a:prstGeom prst="roundRect">
            <a:avLst>
              <a:gd name="adj" fmla="val 1277"/>
            </a:avLst>
          </a:prstGeom>
          <a:solidFill>
            <a:srgbClr val="EFF5F9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565392" y="1792224"/>
            <a:ext cx="475488" cy="475488"/>
          </a:xfrm>
          <a:prstGeom prst="ellipse">
            <a:avLst/>
          </a:prstGeom>
          <a:solidFill>
            <a:srgbClr val="E4A11B"/>
          </a:solidFill>
          <a:ln w="12700">
            <a:solidFill>
              <a:srgbClr val="E4A11B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6565392" y="179222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4" name="Text 22"/>
          <p:cNvSpPr txBox="1"/>
          <p:nvPr/>
        </p:nvSpPr>
        <p:spPr>
          <a:xfrm>
            <a:off x="7205472" y="1773936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Ответ не дошёл</a:t>
            </a:r>
            <a:endParaRPr lang="en-US" sz="2100" dirty="0"/>
          </a:p>
        </p:txBody>
      </p:sp>
      <p:sp>
        <p:nvSpPr>
          <p:cNvPr id="25" name="Text 23"/>
          <p:cNvSpPr txBox="1"/>
          <p:nvPr/>
        </p:nvSpPr>
        <p:spPr>
          <a:xfrm>
            <a:off x="6583680" y="2340864"/>
            <a:ext cx="476402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Запрос выполнен успешно: значение 42 уже записано. Но ответ потерялся в сети — клиент об этом не узнает.</a:t>
            </a:r>
            <a:endParaRPr lang="en-US" sz="1300" dirty="0"/>
          </a:p>
        </p:txBody>
      </p:sp>
      <p:sp>
        <p:nvSpPr>
          <p:cNvPr id="26" name="Text 24"/>
          <p:cNvSpPr txBox="1"/>
          <p:nvPr/>
        </p:nvSpPr>
        <p:spPr>
          <a:xfrm>
            <a:off x="6748272" y="303580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</a:t>
            </a:r>
            <a:endParaRPr lang="en-US" sz="1300" dirty="0"/>
          </a:p>
        </p:txBody>
      </p:sp>
      <p:sp>
        <p:nvSpPr>
          <p:cNvPr id="27" name="Text 25"/>
          <p:cNvSpPr txBox="1"/>
          <p:nvPr/>
        </p:nvSpPr>
        <p:spPr>
          <a:xfrm>
            <a:off x="9628632" y="303580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7525512" y="3355848"/>
            <a:ext cx="0" cy="1783080"/>
          </a:xfrm>
          <a:prstGeom prst="line">
            <a:avLst/>
          </a:prstGeom>
          <a:noFill/>
          <a:ln w="19050">
            <a:solidFill>
              <a:srgbClr val="9FB4C6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10405872" y="3355848"/>
            <a:ext cx="0" cy="1783080"/>
          </a:xfrm>
          <a:prstGeom prst="line">
            <a:avLst/>
          </a:prstGeom>
          <a:noFill/>
          <a:ln w="19050">
            <a:solidFill>
              <a:srgbClr val="9FB4C6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7525512" y="3813048"/>
            <a:ext cx="2880360" cy="0"/>
          </a:xfrm>
          <a:prstGeom prst="line">
            <a:avLst/>
          </a:prstGeom>
          <a:noFill/>
          <a:ln w="25400">
            <a:solidFill>
              <a:srgbClr val="18293B"/>
            </a:solidFill>
            <a:prstDash val="solid"/>
            <a:tailEnd type="triangle"/>
          </a:ln>
        </p:spPr>
      </p:sp>
      <p:sp>
        <p:nvSpPr>
          <p:cNvPr id="31" name="Text 29"/>
          <p:cNvSpPr txBox="1"/>
          <p:nvPr/>
        </p:nvSpPr>
        <p:spPr>
          <a:xfrm>
            <a:off x="7525512" y="3493008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PutValue(42)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10305288" y="3922776"/>
            <a:ext cx="201168" cy="502920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33" name="Text 31"/>
          <p:cNvSpPr txBox="1"/>
          <p:nvPr/>
        </p:nvSpPr>
        <p:spPr>
          <a:xfrm>
            <a:off x="8759952" y="401421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записал 42 ✓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8965692" y="4681728"/>
            <a:ext cx="1440180" cy="0"/>
          </a:xfrm>
          <a:prstGeom prst="line">
            <a:avLst/>
          </a:prstGeom>
          <a:noFill/>
          <a:ln w="25400">
            <a:solidFill>
              <a:srgbClr val="18293B"/>
            </a:solidFill>
            <a:prstDash val="solid"/>
            <a:headEnd type="triangle"/>
          </a:ln>
        </p:spPr>
      </p:sp>
      <p:sp>
        <p:nvSpPr>
          <p:cNvPr id="35" name="Text 33"/>
          <p:cNvSpPr txBox="1"/>
          <p:nvPr/>
        </p:nvSpPr>
        <p:spPr>
          <a:xfrm>
            <a:off x="8965692" y="4361688"/>
            <a:ext cx="14401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 flipV="1">
            <a:off x="8499348" y="4489704"/>
            <a:ext cx="384048" cy="384048"/>
          </a:xfrm>
          <a:prstGeom prst="line">
            <a:avLst/>
          </a:prstGeom>
          <a:noFill/>
          <a:ln w="38100">
            <a:solidFill>
              <a:srgbClr val="C8443E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499348" y="4489704"/>
            <a:ext cx="384048" cy="384048"/>
          </a:xfrm>
          <a:prstGeom prst="line">
            <a:avLst/>
          </a:prstGeom>
          <a:noFill/>
          <a:ln w="38100">
            <a:solidFill>
              <a:srgbClr val="C8443E"/>
            </a:solidFill>
            <a:prstDash val="solid"/>
          </a:ln>
        </p:spPr>
      </p:sp>
      <p:sp>
        <p:nvSpPr>
          <p:cNvPr id="38" name="Text 36"/>
          <p:cNvSpPr txBox="1"/>
          <p:nvPr/>
        </p:nvSpPr>
        <p:spPr>
          <a:xfrm>
            <a:off x="7502652" y="4928616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844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 отброшен</a:t>
            </a:r>
            <a:endParaRPr lang="en-US" sz="1200" dirty="0"/>
          </a:p>
        </p:txBody>
      </p:sp>
      <p:sp>
        <p:nvSpPr>
          <p:cNvPr id="39" name="Text 37"/>
          <p:cNvSpPr txBox="1"/>
          <p:nvPr/>
        </p:nvSpPr>
        <p:spPr>
          <a:xfrm>
            <a:off x="6611112" y="5202936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 ждёт →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таймаут</a:t>
            </a:r>
            <a:endParaRPr lang="en-US" sz="1200" dirty="0"/>
          </a:p>
        </p:txBody>
      </p:sp>
      <p:sp>
        <p:nvSpPr>
          <p:cNvPr id="40" name="Shape 38"/>
          <p:cNvSpPr/>
          <p:nvPr/>
        </p:nvSpPr>
        <p:spPr>
          <a:xfrm>
            <a:off x="548640" y="5989320"/>
            <a:ext cx="11091672" cy="566928"/>
          </a:xfrm>
          <a:prstGeom prst="roundRect">
            <a:avLst>
              <a:gd name="adj" fmla="val 16129"/>
            </a:avLst>
          </a:prstGeom>
          <a:solidFill>
            <a:srgbClr val="FDF3DC"/>
          </a:solidFill>
          <a:ln w="15875">
            <a:solidFill>
              <a:srgbClr val="E4A11B"/>
            </a:solidFill>
            <a:prstDash val="solid"/>
          </a:ln>
        </p:spPr>
      </p:sp>
      <p:sp>
        <p:nvSpPr>
          <p:cNvPr id="41" name="Text 39"/>
          <p:cNvSpPr txBox="1"/>
          <p:nvPr/>
        </p:nvSpPr>
        <p:spPr>
          <a:xfrm>
            <a:off x="713232" y="5989320"/>
            <a:ext cx="107624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4A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  </a:t>
            </a:r>
            <a:r>
              <a:rPr lang="en-US" sz="1400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 здесь клиент видит то же самое — таймаут. Хотя в сценарии 4 работа уже сделана.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Что может пойти не так? (3/3)</a:t>
            </a:r>
            <a:endParaRPr lang="en-US" sz="3400" dirty="0"/>
          </a:p>
        </p:txBody>
      </p:sp>
      <p:sp>
        <p:nvSpPr>
          <p:cNvPr id="3" name="Text 1"/>
          <p:cNvSpPr txBox="1"/>
          <p:nvPr/>
        </p:nvSpPr>
        <p:spPr>
          <a:xfrm>
            <a:off x="566928" y="1051560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…и, наконец, </a:t>
            </a:r>
            <a:r>
              <a:rPr lang="ru-RU" sz="160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радостный случай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349240" cy="4297680"/>
          </a:xfrm>
          <a:prstGeom prst="roundRect">
            <a:avLst>
              <a:gd name="adj" fmla="val 1277"/>
            </a:avLst>
          </a:prstGeom>
          <a:solidFill>
            <a:srgbClr val="EFF5F9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792224"/>
            <a:ext cx="475488" cy="475488"/>
          </a:xfrm>
          <a:prstGeom prst="ellipse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822960" y="179222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7" name="Text 5"/>
          <p:cNvSpPr txBox="1"/>
          <p:nvPr/>
        </p:nvSpPr>
        <p:spPr>
          <a:xfrm>
            <a:off x="1463040" y="1773936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Всё хорошо</a:t>
            </a:r>
            <a:endParaRPr lang="en-US" sz="2100" dirty="0"/>
          </a:p>
        </p:txBody>
      </p:sp>
      <p:sp>
        <p:nvSpPr>
          <p:cNvPr id="8" name="Text 6"/>
          <p:cNvSpPr txBox="1"/>
          <p:nvPr/>
        </p:nvSpPr>
        <p:spPr>
          <a:xfrm>
            <a:off x="841248" y="2340864"/>
            <a:ext cx="476402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Запрос дошёл, выполнился, ответ вернулся. Клиент точно знает: значение записано.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1005840" y="303580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3886200" y="303580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1783080" y="3355848"/>
            <a:ext cx="0" cy="1783080"/>
          </a:xfrm>
          <a:prstGeom prst="line">
            <a:avLst/>
          </a:prstGeom>
          <a:noFill/>
          <a:ln w="19050">
            <a:solidFill>
              <a:srgbClr val="9FB4C6"/>
            </a:solidFill>
            <a:prstDash val="dash"/>
          </a:ln>
        </p:spPr>
      </p:sp>
      <p:sp>
        <p:nvSpPr>
          <p:cNvPr id="12" name="Shape 10"/>
          <p:cNvSpPr/>
          <p:nvPr/>
        </p:nvSpPr>
        <p:spPr>
          <a:xfrm>
            <a:off x="4663440" y="3355848"/>
            <a:ext cx="0" cy="1783080"/>
          </a:xfrm>
          <a:prstGeom prst="line">
            <a:avLst/>
          </a:prstGeom>
          <a:noFill/>
          <a:ln w="19050">
            <a:solidFill>
              <a:srgbClr val="9FB4C6"/>
            </a:solidFill>
            <a:prstDash val="dash"/>
          </a:ln>
        </p:spPr>
      </p:sp>
      <p:sp>
        <p:nvSpPr>
          <p:cNvPr id="13" name="Shape 11"/>
          <p:cNvSpPr/>
          <p:nvPr/>
        </p:nvSpPr>
        <p:spPr>
          <a:xfrm>
            <a:off x="1783080" y="3813048"/>
            <a:ext cx="2880360" cy="0"/>
          </a:xfrm>
          <a:prstGeom prst="line">
            <a:avLst/>
          </a:prstGeom>
          <a:noFill/>
          <a:ln w="25400">
            <a:solidFill>
              <a:srgbClr val="18293B"/>
            </a:solidFill>
            <a:prstDash val="solid"/>
            <a:tailEnd type="triangle"/>
          </a:ln>
        </p:spPr>
      </p:sp>
      <p:sp>
        <p:nvSpPr>
          <p:cNvPr id="14" name="Text 12"/>
          <p:cNvSpPr txBox="1"/>
          <p:nvPr/>
        </p:nvSpPr>
        <p:spPr>
          <a:xfrm>
            <a:off x="1783080" y="3493008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PutValue(42)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62856" y="3922776"/>
            <a:ext cx="201168" cy="502920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3017520" y="4014216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записал 42 ✓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1783080" y="4681728"/>
            <a:ext cx="2880360" cy="0"/>
          </a:xfrm>
          <a:prstGeom prst="line">
            <a:avLst/>
          </a:prstGeom>
          <a:noFill/>
          <a:ln w="25400">
            <a:solidFill>
              <a:srgbClr val="2A9D8F"/>
            </a:solidFill>
            <a:prstDash val="solid"/>
            <a:headEnd type="triangle"/>
          </a:ln>
        </p:spPr>
      </p:sp>
      <p:sp>
        <p:nvSpPr>
          <p:cNvPr id="18" name="Text 16"/>
          <p:cNvSpPr txBox="1"/>
          <p:nvPr/>
        </p:nvSpPr>
        <p:spPr>
          <a:xfrm>
            <a:off x="1783080" y="4361688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A9D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291072" y="1554480"/>
            <a:ext cx="5349240" cy="4297680"/>
          </a:xfrm>
          <a:prstGeom prst="roundRect">
            <a:avLst>
              <a:gd name="adj" fmla="val 1277"/>
            </a:avLst>
          </a:prstGeom>
          <a:solidFill>
            <a:srgbClr val="F7FAFC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21" name="Text 19"/>
          <p:cNvSpPr txBox="1"/>
          <p:nvPr/>
        </p:nvSpPr>
        <p:spPr>
          <a:xfrm>
            <a:off x="6583680" y="178308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 err="1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Вопросы</a:t>
            </a:r>
            <a:endParaRPr lang="en-US" sz="2100" dirty="0"/>
          </a:p>
        </p:txBody>
      </p:sp>
      <p:sp>
        <p:nvSpPr>
          <p:cNvPr id="22" name="Text 20"/>
          <p:cNvSpPr txBox="1"/>
          <p:nvPr/>
        </p:nvSpPr>
        <p:spPr>
          <a:xfrm>
            <a:off x="6583680" y="2331720"/>
            <a:ext cx="480060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00000"/>
              </a:lnSpc>
              <a:spcAft>
                <a:spcPts val="1400"/>
              </a:spcAft>
              <a:buSzPct val="100000"/>
              <a:buChar char="•"/>
            </a:pPr>
            <a:r>
              <a:rPr lang="en-US" sz="14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Может ли клиент отличить сценарии 1–4 друг от друга? Что он вообще наблюдает?</a:t>
            </a:r>
            <a:endParaRPr lang="en-US" sz="1400" dirty="0"/>
          </a:p>
          <a:p>
            <a:pPr marL="342900" indent="-342900">
              <a:lnSpc>
                <a:spcPct val="100000"/>
              </a:lnSpc>
              <a:spcAft>
                <a:spcPts val="1400"/>
              </a:spcAft>
              <a:buSzPct val="100000"/>
              <a:buChar char="•"/>
            </a:pPr>
            <a:r>
              <a:rPr lang="en-US" sz="14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Чего мы хотим в каждом из них? Повторить запрос? Сдаться? Спросить состояние?</a:t>
            </a:r>
            <a:endParaRPr lang="en-US" sz="1400" dirty="0"/>
          </a:p>
          <a:p>
            <a:pPr marL="342900" indent="-342900">
              <a:lnSpc>
                <a:spcPct val="100000"/>
              </a:lnSpc>
              <a:spcAft>
                <a:spcPts val="1400"/>
              </a:spcAft>
              <a:buSzPct val="100000"/>
              <a:buChar char="•"/>
            </a:pPr>
            <a:r>
              <a:rPr lang="en-US" sz="14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будет, если повторить запрос в сценарии 4 — там, где значение уже записано?</a:t>
            </a:r>
            <a:endParaRPr lang="en-US" sz="1400" dirty="0"/>
          </a:p>
          <a:p>
            <a:pPr marL="342900" indent="-342900">
              <a:lnSpc>
                <a:spcPct val="100000"/>
              </a:lnSpc>
              <a:spcAft>
                <a:spcPts val="1400"/>
              </a:spcAft>
              <a:buSzPct val="100000"/>
              <a:buChar char="•"/>
            </a:pPr>
            <a:r>
              <a:rPr lang="en-US" sz="14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PutValue(42) повторить не страшно. А Increment(1)?</a:t>
            </a:r>
          </a:p>
        </p:txBody>
      </p:sp>
      <p:sp>
        <p:nvSpPr>
          <p:cNvPr id="23" name="Shape 21"/>
          <p:cNvSpPr/>
          <p:nvPr/>
        </p:nvSpPr>
        <p:spPr>
          <a:xfrm>
            <a:off x="548640" y="5989320"/>
            <a:ext cx="11091672" cy="566928"/>
          </a:xfrm>
          <a:prstGeom prst="roundRect">
            <a:avLst>
              <a:gd name="adj" fmla="val 16129"/>
            </a:avLst>
          </a:prstGeom>
          <a:solidFill>
            <a:srgbClr val="FDF3DC"/>
          </a:solidFill>
          <a:ln w="15875">
            <a:solidFill>
              <a:srgbClr val="E4A11B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713232" y="5989320"/>
            <a:ext cx="107624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4A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  </a:t>
            </a:r>
            <a:r>
              <a:rPr lang="en-US" sz="1400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Ни один таймаут не говорит нам, выполнился запрос или нет. Всё остальное — следствия этого факта.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Почему пакеты теряются в сети</a:t>
            </a:r>
            <a:endParaRPr lang="en-US" sz="3400" dirty="0"/>
          </a:p>
        </p:txBody>
      </p:sp>
      <p:sp>
        <p:nvSpPr>
          <p:cNvPr id="3" name="Text 1"/>
          <p:cNvSpPr txBox="1"/>
          <p:nvPr/>
        </p:nvSpPr>
        <p:spPr>
          <a:xfrm>
            <a:off x="566928" y="1051560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160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</a:t>
            </a:r>
            <a:r>
              <a:rPr lang="en-US" sz="1600" i="1" dirty="0" err="1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азберёмся</a:t>
            </a:r>
            <a:r>
              <a:rPr lang="en-US" sz="160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откуда берутся потери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669280" cy="3977640"/>
          </a:xfrm>
          <a:prstGeom prst="roundRect">
            <a:avLst>
              <a:gd name="adj" fmla="val 1379"/>
            </a:avLst>
          </a:prstGeom>
          <a:solidFill>
            <a:srgbClr val="EFF5F9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5" name="Text 3"/>
          <p:cNvSpPr txBox="1"/>
          <p:nvPr/>
        </p:nvSpPr>
        <p:spPr>
          <a:xfrm>
            <a:off x="822960" y="173736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Переполнение буфера маршрутизатора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868680" y="2514600"/>
            <a:ext cx="1005840" cy="0"/>
          </a:xfrm>
          <a:prstGeom prst="line">
            <a:avLst/>
          </a:prstGeom>
          <a:noFill/>
          <a:ln w="25400">
            <a:solidFill>
              <a:srgbClr val="1C7293"/>
            </a:solidFill>
            <a:prstDash val="solid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868680" y="2880360"/>
            <a:ext cx="1005840" cy="0"/>
          </a:xfrm>
          <a:prstGeom prst="line">
            <a:avLst/>
          </a:prstGeom>
          <a:noFill/>
          <a:ln w="25400">
            <a:solidFill>
              <a:srgbClr val="1C7293"/>
            </a:solidFill>
            <a:prstDash val="solid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868680" y="3246120"/>
            <a:ext cx="1005840" cy="0"/>
          </a:xfrm>
          <a:prstGeom prst="line">
            <a:avLst/>
          </a:prstGeom>
          <a:noFill/>
          <a:ln w="25400">
            <a:solidFill>
              <a:srgbClr val="1C7293"/>
            </a:solidFill>
            <a:prstDash val="solid"/>
            <a:tailEnd type="triangle"/>
          </a:ln>
        </p:spPr>
      </p:sp>
      <p:sp>
        <p:nvSpPr>
          <p:cNvPr id="9" name="Text 7"/>
          <p:cNvSpPr txBox="1"/>
          <p:nvPr/>
        </p:nvSpPr>
        <p:spPr>
          <a:xfrm>
            <a:off x="777240" y="3401568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входит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Гбит/с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011680" y="2240280"/>
            <a:ext cx="246888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9050">
            <a:solidFill>
              <a:srgbClr val="065A82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2011680" y="2304288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Router</a:t>
            </a:r>
            <a:endParaRPr lang="en-US" sz="1300" dirty="0"/>
          </a:p>
        </p:txBody>
      </p:sp>
      <p:sp>
        <p:nvSpPr>
          <p:cNvPr id="12" name="Text 10"/>
          <p:cNvSpPr txBox="1"/>
          <p:nvPr/>
        </p:nvSpPr>
        <p:spPr>
          <a:xfrm>
            <a:off x="2011680" y="3310128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очередь (буфер)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176272" y="2697480"/>
            <a:ext cx="283464" cy="502920"/>
          </a:xfrm>
          <a:prstGeom prst="rect">
            <a:avLst/>
          </a:prstGeom>
          <a:solidFill>
            <a:srgbClr val="1C7293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532888" y="2697480"/>
            <a:ext cx="283464" cy="502920"/>
          </a:xfrm>
          <a:prstGeom prst="rect">
            <a:avLst/>
          </a:prstGeom>
          <a:solidFill>
            <a:srgbClr val="1C7293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889504" y="2697480"/>
            <a:ext cx="283464" cy="502920"/>
          </a:xfrm>
          <a:prstGeom prst="rect">
            <a:avLst/>
          </a:prstGeom>
          <a:solidFill>
            <a:srgbClr val="1C7293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246120" y="2697480"/>
            <a:ext cx="283464" cy="502920"/>
          </a:xfrm>
          <a:prstGeom prst="rect">
            <a:avLst/>
          </a:prstGeom>
          <a:solidFill>
            <a:srgbClr val="1C7293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602736" y="2697480"/>
            <a:ext cx="283464" cy="502920"/>
          </a:xfrm>
          <a:prstGeom prst="rect">
            <a:avLst/>
          </a:prstGeom>
          <a:solidFill>
            <a:srgbClr val="1C7293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959352" y="2697480"/>
            <a:ext cx="283464" cy="502920"/>
          </a:xfrm>
          <a:prstGeom prst="rect">
            <a:avLst/>
          </a:prstGeom>
          <a:solidFill>
            <a:srgbClr val="1C7293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063240" y="4160520"/>
            <a:ext cx="310896" cy="548640"/>
          </a:xfrm>
          <a:prstGeom prst="rect">
            <a:avLst/>
          </a:prstGeom>
          <a:solidFill>
            <a:srgbClr val="C8443E"/>
          </a:solidFill>
          <a:ln w="12700">
            <a:solidFill>
              <a:srgbClr val="C8443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218688" y="3703320"/>
            <a:ext cx="0" cy="384048"/>
          </a:xfrm>
          <a:prstGeom prst="line">
            <a:avLst/>
          </a:prstGeom>
          <a:noFill/>
          <a:ln w="25400">
            <a:solidFill>
              <a:srgbClr val="C8443E"/>
            </a:solidFill>
            <a:prstDash val="dash"/>
            <a:tailEnd type="triangle"/>
          </a:ln>
        </p:spPr>
      </p:sp>
      <p:sp>
        <p:nvSpPr>
          <p:cNvPr id="21" name="Shape 19"/>
          <p:cNvSpPr/>
          <p:nvPr/>
        </p:nvSpPr>
        <p:spPr>
          <a:xfrm flipV="1">
            <a:off x="3063240" y="4736592"/>
            <a:ext cx="310896" cy="310896"/>
          </a:xfrm>
          <a:prstGeom prst="line">
            <a:avLst/>
          </a:prstGeom>
          <a:noFill/>
          <a:ln w="38100">
            <a:solidFill>
              <a:srgbClr val="C8443E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063240" y="4736592"/>
            <a:ext cx="310896" cy="310896"/>
          </a:xfrm>
          <a:prstGeom prst="line">
            <a:avLst/>
          </a:prstGeom>
          <a:noFill/>
          <a:ln w="38100">
            <a:solidFill>
              <a:srgbClr val="C8443E"/>
            </a:solidFill>
            <a:prstDash val="solid"/>
          </a:ln>
        </p:spPr>
      </p:sp>
      <p:sp>
        <p:nvSpPr>
          <p:cNvPr id="23" name="Text 21"/>
          <p:cNvSpPr txBox="1"/>
          <p:nvPr/>
        </p:nvSpPr>
        <p:spPr>
          <a:xfrm>
            <a:off x="1737360" y="507492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844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нет места → пакет отбрасывается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572000" y="2926080"/>
            <a:ext cx="1234440" cy="0"/>
          </a:xfrm>
          <a:prstGeom prst="line">
            <a:avLst/>
          </a:prstGeom>
          <a:noFill/>
          <a:ln w="25400">
            <a:solidFill>
              <a:srgbClr val="1C7293"/>
            </a:solidFill>
            <a:prstDash val="solid"/>
            <a:tailEnd type="triangle"/>
          </a:ln>
        </p:spPr>
      </p:sp>
      <p:sp>
        <p:nvSpPr>
          <p:cNvPr id="25" name="Text 23"/>
          <p:cNvSpPr txBox="1"/>
          <p:nvPr/>
        </p:nvSpPr>
        <p:spPr>
          <a:xfrm>
            <a:off x="4709160" y="3063240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выходит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Гбит/с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446520" y="1554480"/>
            <a:ext cx="5193792" cy="914400"/>
          </a:xfrm>
          <a:prstGeom prst="roundRect">
            <a:avLst>
              <a:gd name="adj" fmla="val 6000"/>
            </a:avLst>
          </a:prstGeom>
          <a:solidFill>
            <a:srgbClr val="F7FAFC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629400" y="1792224"/>
            <a:ext cx="420624" cy="420624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28" name="Text 26"/>
          <p:cNvSpPr txBox="1"/>
          <p:nvPr/>
        </p:nvSpPr>
        <p:spPr>
          <a:xfrm>
            <a:off x="6629400" y="179222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29" name="Text 27"/>
          <p:cNvSpPr txBox="1"/>
          <p:nvPr/>
        </p:nvSpPr>
        <p:spPr>
          <a:xfrm>
            <a:off x="7178040" y="1673352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Буфер маршрутизатора переполнился</a:t>
            </a:r>
            <a:endParaRPr lang="en-US" sz="1400" dirty="0"/>
          </a:p>
        </p:txBody>
      </p:sp>
      <p:sp>
        <p:nvSpPr>
          <p:cNvPr id="30" name="Text 28"/>
          <p:cNvSpPr txBox="1"/>
          <p:nvPr/>
        </p:nvSpPr>
        <p:spPr>
          <a:xfrm>
            <a:off x="7178040" y="1938528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Входящий трафик больше исходящей полосы. Очередь конечна — лишнее просто отбрасывается (tail drop).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6446520" y="2578608"/>
            <a:ext cx="5193792" cy="914400"/>
          </a:xfrm>
          <a:prstGeom prst="roundRect">
            <a:avLst>
              <a:gd name="adj" fmla="val 6000"/>
            </a:avLst>
          </a:prstGeom>
          <a:solidFill>
            <a:srgbClr val="F7FAFC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6629400" y="2816352"/>
            <a:ext cx="420624" cy="420624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3" name="Text 31"/>
          <p:cNvSpPr txBox="1"/>
          <p:nvPr/>
        </p:nvSpPr>
        <p:spPr>
          <a:xfrm>
            <a:off x="6629400" y="281635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34" name="Text 32"/>
          <p:cNvSpPr txBox="1"/>
          <p:nvPr/>
        </p:nvSpPr>
        <p:spPr>
          <a:xfrm>
            <a:off x="7178040" y="2697480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Буфер сетевой карты получателя переполнился</a:t>
            </a:r>
            <a:endParaRPr lang="en-US" sz="1400" dirty="0"/>
          </a:p>
        </p:txBody>
      </p:sp>
      <p:sp>
        <p:nvSpPr>
          <p:cNvPr id="35" name="Text 33"/>
          <p:cNvSpPr txBox="1"/>
          <p:nvPr/>
        </p:nvSpPr>
        <p:spPr>
          <a:xfrm>
            <a:off x="7178040" y="2962656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Приложение или ядро не успевают разбирать входящую очередь — кадры теряются уже на самой NIC.</a:t>
            </a:r>
            <a:endParaRPr lang="en-US" sz="1150" dirty="0"/>
          </a:p>
        </p:txBody>
      </p:sp>
      <p:sp>
        <p:nvSpPr>
          <p:cNvPr id="36" name="Shape 34"/>
          <p:cNvSpPr/>
          <p:nvPr/>
        </p:nvSpPr>
        <p:spPr>
          <a:xfrm>
            <a:off x="6446520" y="3602736"/>
            <a:ext cx="5193792" cy="914400"/>
          </a:xfrm>
          <a:prstGeom prst="roundRect">
            <a:avLst>
              <a:gd name="adj" fmla="val 6000"/>
            </a:avLst>
          </a:prstGeom>
          <a:solidFill>
            <a:srgbClr val="F7FAFC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6629400" y="3840480"/>
            <a:ext cx="420624" cy="420624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38" name="Text 36"/>
          <p:cNvSpPr txBox="1"/>
          <p:nvPr/>
        </p:nvSpPr>
        <p:spPr>
          <a:xfrm>
            <a:off x="6629400" y="38404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39" name="Text 37"/>
          <p:cNvSpPr txBox="1"/>
          <p:nvPr/>
        </p:nvSpPr>
        <p:spPr>
          <a:xfrm>
            <a:off x="7178040" y="3721608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Закончилась память под пакеты</a:t>
            </a:r>
            <a:endParaRPr lang="en-US" sz="1400" dirty="0"/>
          </a:p>
        </p:txBody>
      </p:sp>
      <p:sp>
        <p:nvSpPr>
          <p:cNvPr id="40" name="Text 38"/>
          <p:cNvSpPr txBox="1"/>
          <p:nvPr/>
        </p:nvSpPr>
        <p:spPr>
          <a:xfrm>
            <a:off x="7178040" y="3986784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Ядру не из чего </a:t>
            </a:r>
            <a:r>
              <a:rPr lang="en-US" sz="1150" dirty="0" err="1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выделить</a:t>
            </a:r>
            <a:r>
              <a:rPr lang="en-US" sz="11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буфер</a:t>
            </a:r>
            <a:r>
              <a:rPr lang="ru-RU" sz="11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пакет отбрасывается, даже если линк свободен.</a:t>
            </a:r>
            <a:endParaRPr lang="en-US" sz="1150" dirty="0"/>
          </a:p>
        </p:txBody>
      </p:sp>
      <p:sp>
        <p:nvSpPr>
          <p:cNvPr id="41" name="Shape 39"/>
          <p:cNvSpPr/>
          <p:nvPr/>
        </p:nvSpPr>
        <p:spPr>
          <a:xfrm>
            <a:off x="6446520" y="4626864"/>
            <a:ext cx="5193792" cy="914400"/>
          </a:xfrm>
          <a:prstGeom prst="roundRect">
            <a:avLst>
              <a:gd name="adj" fmla="val 6000"/>
            </a:avLst>
          </a:prstGeom>
          <a:solidFill>
            <a:srgbClr val="F7FAFC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6629400" y="4864608"/>
            <a:ext cx="420624" cy="420624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43" name="Text 41"/>
          <p:cNvSpPr txBox="1"/>
          <p:nvPr/>
        </p:nvSpPr>
        <p:spPr>
          <a:xfrm>
            <a:off x="6629400" y="486460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44" name="Text 42"/>
          <p:cNvSpPr txBox="1"/>
          <p:nvPr/>
        </p:nvSpPr>
        <p:spPr>
          <a:xfrm>
            <a:off x="7178040" y="4745736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Флапающие линки и устаревшие маршруты</a:t>
            </a:r>
            <a:endParaRPr lang="en-US" sz="1400" dirty="0"/>
          </a:p>
        </p:txBody>
      </p:sp>
      <p:sp>
        <p:nvSpPr>
          <p:cNvPr id="45" name="Text 43"/>
          <p:cNvSpPr txBox="1"/>
          <p:nvPr/>
        </p:nvSpPr>
        <p:spPr>
          <a:xfrm>
            <a:off x="7178040" y="5010912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Топология изменилась, таблицы ещё нет. Маршрутизатор отправил пакет туда, где его больше никто не ждёт.</a:t>
            </a:r>
            <a:endParaRPr lang="en-US" sz="1150" dirty="0"/>
          </a:p>
        </p:txBody>
      </p:sp>
      <p:sp>
        <p:nvSpPr>
          <p:cNvPr id="46" name="Shape 44"/>
          <p:cNvSpPr/>
          <p:nvPr/>
        </p:nvSpPr>
        <p:spPr>
          <a:xfrm>
            <a:off x="548640" y="5760720"/>
            <a:ext cx="11091672" cy="566928"/>
          </a:xfrm>
          <a:prstGeom prst="roundRect">
            <a:avLst>
              <a:gd name="adj" fmla="val 16129"/>
            </a:avLst>
          </a:prstGeom>
          <a:solidFill>
            <a:srgbClr val="FDF3DC"/>
          </a:solidFill>
          <a:ln w="15875">
            <a:solidFill>
              <a:srgbClr val="E4A11B"/>
            </a:solidFill>
            <a:prstDash val="solid"/>
          </a:ln>
        </p:spPr>
      </p:sp>
      <p:sp>
        <p:nvSpPr>
          <p:cNvPr id="47" name="Text 45"/>
          <p:cNvSpPr txBox="1"/>
          <p:nvPr/>
        </p:nvSpPr>
        <p:spPr>
          <a:xfrm>
            <a:off x="713232" y="5760720"/>
            <a:ext cx="107624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1400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</a:t>
            </a:r>
            <a:r>
              <a:rPr lang="en-US" sz="1400" dirty="0" err="1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</a:t>
            </a:r>
            <a:r>
              <a:rPr lang="en-US" sz="1400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в одном из случаев отправителю никто не сообщает о потере.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…а ещё бывает физика</a:t>
            </a:r>
            <a:endParaRPr lang="en-US" sz="3400" dirty="0"/>
          </a:p>
        </p:txBody>
      </p:sp>
      <p:sp>
        <p:nvSpPr>
          <p:cNvPr id="3" name="Text 1"/>
          <p:cNvSpPr txBox="1"/>
          <p:nvPr/>
        </p:nvSpPr>
        <p:spPr>
          <a:xfrm>
            <a:off x="566928" y="1051560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Кабель — вполне материальный объект, и он ломается</a:t>
            </a:r>
            <a:endParaRPr lang="en-US" sz="1600" dirty="0"/>
          </a:p>
        </p:txBody>
      </p:sp>
      <p:pic>
        <p:nvPicPr>
          <p:cNvPr id="4" name="Image 0" descr="shark_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600200"/>
            <a:ext cx="4937760" cy="3995928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548640" y="566928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Акула у подводного магистрального кабеля (кадр с камеры ROV)</a:t>
            </a:r>
            <a:endParaRPr lang="en-US" sz="1050" dirty="0"/>
          </a:p>
        </p:txBody>
      </p:sp>
      <p:sp>
        <p:nvSpPr>
          <p:cNvPr id="6" name="Shape 3"/>
          <p:cNvSpPr/>
          <p:nvPr/>
        </p:nvSpPr>
        <p:spPr>
          <a:xfrm>
            <a:off x="5897880" y="1600200"/>
            <a:ext cx="5742432" cy="1170432"/>
          </a:xfrm>
          <a:prstGeom prst="roundRect">
            <a:avLst>
              <a:gd name="adj" fmla="val 4688"/>
            </a:avLst>
          </a:prstGeom>
          <a:solidFill>
            <a:srgbClr val="EFF5F9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6144768" y="1947672"/>
            <a:ext cx="457200" cy="457200"/>
          </a:xfrm>
          <a:prstGeom prst="ellipse">
            <a:avLst/>
          </a:prstGeom>
          <a:solidFill>
            <a:srgbClr val="C8443E"/>
          </a:solidFill>
          <a:ln w="12700">
            <a:solidFill>
              <a:srgbClr val="C8443E"/>
            </a:solidFill>
            <a:prstDash val="solid"/>
          </a:ln>
        </p:spPr>
      </p:sp>
      <p:sp>
        <p:nvSpPr>
          <p:cNvPr id="8" name="Text 5"/>
          <p:cNvSpPr txBox="1"/>
          <p:nvPr/>
        </p:nvSpPr>
        <p:spPr>
          <a:xfrm>
            <a:off x="6144768" y="19476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9" name="Text 6"/>
          <p:cNvSpPr txBox="1"/>
          <p:nvPr/>
        </p:nvSpPr>
        <p:spPr>
          <a:xfrm>
            <a:off x="6784848" y="1746504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Кабель физически повреждён</a:t>
            </a:r>
            <a:endParaRPr lang="en-US" sz="1600" dirty="0"/>
          </a:p>
        </p:txBody>
      </p:sp>
      <p:sp>
        <p:nvSpPr>
          <p:cNvPr id="10" name="Text 7"/>
          <p:cNvSpPr txBox="1"/>
          <p:nvPr/>
        </p:nvSpPr>
        <p:spPr>
          <a:xfrm>
            <a:off x="6784848" y="2103120"/>
            <a:ext cx="4663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Акула перегрызла подводный кабель, экскаватор задел магистраль на ремонте дороги, в ЦОДе выдернули не </a:t>
            </a:r>
            <a:r>
              <a:rPr lang="en-US" sz="1250" dirty="0" err="1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тот</a:t>
            </a:r>
            <a:r>
              <a:rPr lang="en-US" sz="12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патч-корд</a:t>
            </a:r>
            <a:r>
              <a:rPr lang="en-US" sz="12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5897880" y="2926080"/>
            <a:ext cx="5742432" cy="1170432"/>
          </a:xfrm>
          <a:prstGeom prst="roundRect">
            <a:avLst>
              <a:gd name="adj" fmla="val 4688"/>
            </a:avLst>
          </a:prstGeom>
          <a:solidFill>
            <a:srgbClr val="EFF5F9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144768" y="3273552"/>
            <a:ext cx="457200" cy="457200"/>
          </a:xfrm>
          <a:prstGeom prst="ellipse">
            <a:avLst/>
          </a:prstGeom>
          <a:solidFill>
            <a:srgbClr val="E4A11B"/>
          </a:solidFill>
          <a:ln w="12700">
            <a:solidFill>
              <a:srgbClr val="E4A11B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6144768" y="32735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600" dirty="0"/>
          </a:p>
        </p:txBody>
      </p:sp>
      <p:sp>
        <p:nvSpPr>
          <p:cNvPr id="14" name="Text 11"/>
          <p:cNvSpPr txBox="1"/>
          <p:nvPr/>
        </p:nvSpPr>
        <p:spPr>
          <a:xfrm>
            <a:off x="6784848" y="3072384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Пакет побился</a:t>
            </a:r>
            <a:endParaRPr lang="en-US" sz="1600" dirty="0"/>
          </a:p>
        </p:txBody>
      </p:sp>
      <p:sp>
        <p:nvSpPr>
          <p:cNvPr id="15" name="Text 12"/>
          <p:cNvSpPr txBox="1"/>
          <p:nvPr/>
        </p:nvSpPr>
        <p:spPr>
          <a:xfrm>
            <a:off x="6784848" y="3429000"/>
            <a:ext cx="4663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Помеха на линии — и биты изменились. Контрольная сумма не сходится, пакет отбрасывается (а иногда проскакивает).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5897880" y="4251960"/>
            <a:ext cx="5742432" cy="1170432"/>
          </a:xfrm>
          <a:prstGeom prst="roundRect">
            <a:avLst>
              <a:gd name="adj" fmla="val 4688"/>
            </a:avLst>
          </a:prstGeom>
          <a:solidFill>
            <a:srgbClr val="EFF5F9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6144768" y="4599432"/>
            <a:ext cx="457200" cy="457200"/>
          </a:xfrm>
          <a:prstGeom prst="ellipse">
            <a:avLst/>
          </a:prstGeom>
          <a:solidFill>
            <a:srgbClr val="E4A11B"/>
          </a:solidFill>
          <a:ln w="12700">
            <a:solidFill>
              <a:srgbClr val="E4A11B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6144768" y="45994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600" dirty="0"/>
          </a:p>
        </p:txBody>
      </p:sp>
      <p:sp>
        <p:nvSpPr>
          <p:cNvPr id="19" name="Text 16"/>
          <p:cNvSpPr txBox="1"/>
          <p:nvPr/>
        </p:nvSpPr>
        <p:spPr>
          <a:xfrm>
            <a:off x="6784848" y="4398264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Фрагментация</a:t>
            </a:r>
            <a:endParaRPr lang="en-US" sz="1600" dirty="0"/>
          </a:p>
        </p:txBody>
      </p:sp>
      <p:sp>
        <p:nvSpPr>
          <p:cNvPr id="20" name="Text 17"/>
          <p:cNvSpPr txBox="1"/>
          <p:nvPr/>
        </p:nvSpPr>
        <p:spPr>
          <a:xfrm>
            <a:off x="6784848" y="4754880"/>
            <a:ext cx="4663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Пакет больше MTU — его режут </a:t>
            </a:r>
            <a:r>
              <a:rPr lang="en-US" sz="1250" dirty="0" err="1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</a:t>
            </a:r>
            <a:r>
              <a:rPr lang="en-US" sz="12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части</a:t>
            </a:r>
            <a:r>
              <a:rPr lang="en-US" sz="12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250" dirty="0" err="1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Потеряли</a:t>
            </a:r>
            <a:r>
              <a:rPr lang="en-US" sz="12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</a:t>
            </a:r>
            <a:r>
              <a:rPr lang="en-US" sz="12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фрагмент</a:t>
            </a:r>
            <a:r>
              <a:rPr lang="en-US" sz="12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</a:t>
            </a:r>
            <a:r>
              <a:rPr lang="en-US" sz="1250" dirty="0" err="1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бесполезны</a:t>
            </a:r>
            <a:r>
              <a:rPr lang="en-US" sz="12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все</a:t>
            </a:r>
            <a:r>
              <a:rPr lang="en-US" sz="12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остальные</a:t>
            </a:r>
            <a:r>
              <a:rPr lang="en-US" sz="12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5897880" y="5596128"/>
            <a:ext cx="5742432" cy="960120"/>
          </a:xfrm>
          <a:prstGeom prst="roundRect">
            <a:avLst>
              <a:gd name="adj" fmla="val 9524"/>
            </a:avLst>
          </a:prstGeom>
          <a:solidFill>
            <a:srgbClr val="FDF3DC"/>
          </a:solidFill>
          <a:ln w="15875">
            <a:solidFill>
              <a:srgbClr val="E4A11B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6731479" y="5943600"/>
            <a:ext cx="407523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6B4E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Сеть ненадёжна by design. Как быть?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Более надёжные абстракции: UDP и TCP</a:t>
            </a:r>
            <a:endParaRPr lang="en-US" sz="3400" dirty="0"/>
          </a:p>
        </p:txBody>
      </p:sp>
      <p:sp>
        <p:nvSpPr>
          <p:cNvPr id="3" name="Text 1"/>
          <p:cNvSpPr txBox="1"/>
          <p:nvPr/>
        </p:nvSpPr>
        <p:spPr>
          <a:xfrm>
            <a:off x="566928" y="1051560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</a:t>
            </a:r>
            <a:r>
              <a:rPr lang="en-US" sz="1600" i="1" dirty="0" err="1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нам</a:t>
            </a:r>
            <a:r>
              <a:rPr lang="en-US" sz="160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60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дают </a:t>
            </a:r>
            <a:r>
              <a:rPr lang="en-US" sz="1600" i="1" dirty="0" err="1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транспортные</a:t>
            </a:r>
            <a:r>
              <a:rPr lang="en-US" sz="160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протоколы поверх ненадёжной сети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1572768"/>
            <a:ext cx="5349240" cy="4114800"/>
          </a:xfrm>
          <a:prstGeom prst="roundRect">
            <a:avLst>
              <a:gd name="adj" fmla="val 1333"/>
            </a:avLst>
          </a:prstGeom>
          <a:solidFill>
            <a:srgbClr val="EFF5F9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5" name="Text 3"/>
          <p:cNvSpPr txBox="1"/>
          <p:nvPr/>
        </p:nvSpPr>
        <p:spPr>
          <a:xfrm>
            <a:off x="841248" y="1719072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C72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UDP</a:t>
            </a:r>
            <a:endParaRPr lang="en-US" sz="3000" dirty="0"/>
          </a:p>
        </p:txBody>
      </p:sp>
      <p:sp>
        <p:nvSpPr>
          <p:cNvPr id="6" name="Text 4"/>
          <p:cNvSpPr txBox="1"/>
          <p:nvPr/>
        </p:nvSpPr>
        <p:spPr>
          <a:xfrm>
            <a:off x="2331720" y="1737360"/>
            <a:ext cx="157892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Datagram Protocol</a:t>
            </a:r>
            <a:endParaRPr lang="en-US" sz="1200" dirty="0"/>
          </a:p>
        </p:txBody>
      </p:sp>
      <p:sp>
        <p:nvSpPr>
          <p:cNvPr id="7" name="Text 5"/>
          <p:cNvSpPr txBox="1"/>
          <p:nvPr/>
        </p:nvSpPr>
        <p:spPr>
          <a:xfrm>
            <a:off x="868680" y="2395728"/>
            <a:ext cx="475488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Датаграмма может дойти, а может и не дойти: ни повторов, ни подтверждений</a:t>
            </a:r>
            <a:endParaRPr lang="en-US" sz="1300" dirty="0"/>
          </a:p>
          <a:p>
            <a:pPr marL="342900" indent="-3429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Порядок не гарантирован, дубликаты возможны</a:t>
            </a:r>
            <a:endParaRPr lang="en-US" sz="1300" dirty="0"/>
          </a:p>
          <a:p>
            <a:pPr marL="342900" indent="-3429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Зато доходит целиком: сборкой фрагментов занимается получатель — это делает ОС, поведение описано в RFC</a:t>
            </a:r>
            <a:endParaRPr lang="en-US" sz="1300" dirty="0"/>
          </a:p>
          <a:p>
            <a:pPr marL="342900" indent="-3429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 доходит неиспорченной: не сошлась checksum — датаграмма просто отбрасывается</a:t>
            </a:r>
            <a:endParaRPr lang="en-US" sz="1300" dirty="0"/>
          </a:p>
          <a:p>
            <a:pPr marL="342900" indent="-3429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Границы сообщений сохраняются: одна отправка = одна датаграмма</a:t>
            </a:r>
            <a:endParaRPr lang="en-US" sz="1300" dirty="0"/>
          </a:p>
        </p:txBody>
      </p:sp>
      <p:sp>
        <p:nvSpPr>
          <p:cNvPr id="8" name="Text 6"/>
          <p:cNvSpPr txBox="1"/>
          <p:nvPr/>
        </p:nvSpPr>
        <p:spPr>
          <a:xfrm>
            <a:off x="868680" y="5230368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«Отправил </a:t>
            </a:r>
            <a:r>
              <a:rPr lang="en-US" sz="1250" b="1" i="1" dirty="0" err="1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</a:t>
            </a:r>
            <a:r>
              <a:rPr lang="en-US" sz="1250" b="1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250" b="1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молюсь</a:t>
            </a:r>
            <a:r>
              <a:rPr lang="en-US" sz="1250" b="1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». Но если дошло — то целиком и правильно.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291072" y="1572768"/>
            <a:ext cx="5349240" cy="4114800"/>
          </a:xfrm>
          <a:prstGeom prst="roundRect">
            <a:avLst>
              <a:gd name="adj" fmla="val 1333"/>
            </a:avLst>
          </a:prstGeom>
          <a:solidFill>
            <a:srgbClr val="EFF5F9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10" name="Text 8"/>
          <p:cNvSpPr txBox="1"/>
          <p:nvPr/>
        </p:nvSpPr>
        <p:spPr>
          <a:xfrm>
            <a:off x="6583680" y="1719072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TCP</a:t>
            </a:r>
            <a:endParaRPr lang="en-US" sz="3000" dirty="0"/>
          </a:p>
        </p:txBody>
      </p:sp>
      <p:sp>
        <p:nvSpPr>
          <p:cNvPr id="11" name="Text 9"/>
          <p:cNvSpPr txBox="1"/>
          <p:nvPr/>
        </p:nvSpPr>
        <p:spPr>
          <a:xfrm>
            <a:off x="8074152" y="173736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Transmission Control Protocol</a:t>
            </a:r>
            <a:endParaRPr lang="en-US" sz="1200" dirty="0"/>
          </a:p>
        </p:txBody>
      </p:sp>
      <p:sp>
        <p:nvSpPr>
          <p:cNvPr id="12" name="Text 10"/>
          <p:cNvSpPr txBox="1"/>
          <p:nvPr/>
        </p:nvSpPr>
        <p:spPr>
          <a:xfrm>
            <a:off x="6611112" y="2395728"/>
            <a:ext cx="475488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Абстракция надёжного упорядоченного потока байтов</a:t>
            </a:r>
            <a:endParaRPr lang="en-US" sz="1300" dirty="0"/>
          </a:p>
          <a:p>
            <a:pPr marL="342900" indent="-3429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Потери спрятаны от пользователя: подтверждения, повторные передачи, </a:t>
            </a:r>
            <a:r>
              <a:rPr lang="en-US" sz="1300" dirty="0" err="1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</a:t>
            </a:r>
            <a:r>
              <a:rPr lang="en-US" sz="13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перегрузки</a:t>
            </a:r>
            <a:endParaRPr lang="en-US" sz="1300" dirty="0"/>
          </a:p>
          <a:p>
            <a:pPr marL="342900" indent="-3429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Цена — задержка: потерялся ранний сегмент, и следующие байты не видны приложению, пока он не дойдёт (head-of-line blocking)</a:t>
            </a:r>
            <a:endParaRPr lang="en-US" sz="1300" dirty="0"/>
          </a:p>
          <a:p>
            <a:pPr marL="342900" indent="-3429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Границ сообщений нет — это поток. Резать на сообщения </a:t>
            </a:r>
            <a:r>
              <a:rPr lang="en-US" sz="1300" dirty="0" err="1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придётся</a:t>
            </a:r>
            <a:r>
              <a:rPr lang="en-US" sz="13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самому</a:t>
            </a:r>
            <a:r>
              <a:rPr lang="ru-RU" sz="130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300" dirty="0"/>
          </a:p>
        </p:txBody>
      </p:sp>
      <p:sp>
        <p:nvSpPr>
          <p:cNvPr id="13" name="Text 11"/>
          <p:cNvSpPr txBox="1"/>
          <p:nvPr/>
        </p:nvSpPr>
        <p:spPr>
          <a:xfrm>
            <a:off x="6611112" y="5120640"/>
            <a:ext cx="4709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i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Гарантии действуют, пока живо соединение. Оборвалось — мы снова в сценарии 3 или 4.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48640" y="5870448"/>
            <a:ext cx="11091672" cy="566928"/>
          </a:xfrm>
          <a:prstGeom prst="roundRect">
            <a:avLst>
              <a:gd name="adj" fmla="val 16129"/>
            </a:avLst>
          </a:prstGeom>
          <a:solidFill>
            <a:srgbClr val="FDF3DC"/>
          </a:solidFill>
          <a:ln w="15875">
            <a:solidFill>
              <a:srgbClr val="E4A11B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713232" y="5870448"/>
            <a:ext cx="107624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4A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  </a:t>
            </a:r>
            <a:r>
              <a:rPr lang="en-US" sz="1400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Насколько UDP подходит для PutValue? Решает ли TCP нашу задачу? Где полезнее UDP, а где TCP?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TCP: установление соединения</a:t>
            </a:r>
            <a:endParaRPr lang="en-US" sz="3400" dirty="0"/>
          </a:p>
        </p:txBody>
      </p:sp>
      <p:sp>
        <p:nvSpPr>
          <p:cNvPr id="3" name="Text 1"/>
          <p:cNvSpPr txBox="1"/>
          <p:nvPr/>
        </p:nvSpPr>
        <p:spPr>
          <a:xfrm>
            <a:off x="566928" y="1051560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Прежде чем передавать байты, стороны должны договориться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1572768"/>
            <a:ext cx="6675120" cy="4572000"/>
          </a:xfrm>
          <a:prstGeom prst="roundRect">
            <a:avLst>
              <a:gd name="adj" fmla="val 1200"/>
            </a:avLst>
          </a:prstGeom>
          <a:solidFill>
            <a:srgbClr val="EFF5F9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280160" y="2148840"/>
            <a:ext cx="1737360" cy="384048"/>
          </a:xfrm>
          <a:prstGeom prst="roundRect">
            <a:avLst>
              <a:gd name="adj" fmla="val 14286"/>
            </a:avLst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6" name="Text 4"/>
          <p:cNvSpPr txBox="1"/>
          <p:nvPr/>
        </p:nvSpPr>
        <p:spPr>
          <a:xfrm>
            <a:off x="1280160" y="214884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754880" y="2148840"/>
            <a:ext cx="1737360" cy="384048"/>
          </a:xfrm>
          <a:prstGeom prst="roundRect">
            <a:avLst>
              <a:gd name="adj" fmla="val 14286"/>
            </a:avLst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4754880" y="214884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2148840" y="2606040"/>
            <a:ext cx="0" cy="3566160"/>
          </a:xfrm>
          <a:prstGeom prst="line">
            <a:avLst/>
          </a:prstGeom>
          <a:noFill/>
          <a:ln w="19050">
            <a:solidFill>
              <a:srgbClr val="9FB4C6"/>
            </a:solidFill>
            <a:prstDash val="dash"/>
          </a:ln>
        </p:spPr>
      </p:sp>
      <p:sp>
        <p:nvSpPr>
          <p:cNvPr id="10" name="Shape 8"/>
          <p:cNvSpPr/>
          <p:nvPr/>
        </p:nvSpPr>
        <p:spPr>
          <a:xfrm>
            <a:off x="5623560" y="2606040"/>
            <a:ext cx="0" cy="3566160"/>
          </a:xfrm>
          <a:prstGeom prst="line">
            <a:avLst/>
          </a:prstGeom>
          <a:noFill/>
          <a:ln w="19050">
            <a:solidFill>
              <a:srgbClr val="9FB4C6"/>
            </a:solidFill>
            <a:prstDash val="dash"/>
          </a:ln>
        </p:spPr>
      </p:sp>
      <p:sp>
        <p:nvSpPr>
          <p:cNvPr id="11" name="Text 9"/>
          <p:cNvSpPr txBox="1"/>
          <p:nvPr/>
        </p:nvSpPr>
        <p:spPr>
          <a:xfrm>
            <a:off x="5760720" y="2651760"/>
            <a:ext cx="1508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socket / bind / listen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«я принимаю соединения»</a:t>
            </a:r>
            <a:endParaRPr lang="en-US" sz="1100" dirty="0"/>
          </a:p>
        </p:txBody>
      </p:sp>
      <p:sp>
        <p:nvSpPr>
          <p:cNvPr id="12" name="Text 10"/>
          <p:cNvSpPr txBox="1"/>
          <p:nvPr/>
        </p:nvSpPr>
        <p:spPr>
          <a:xfrm>
            <a:off x="384048" y="3154680"/>
            <a:ext cx="1508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connect()</a:t>
            </a:r>
            <a:endParaRPr lang="en-US" sz="1100" dirty="0"/>
          </a:p>
          <a:p>
            <a:pPr marL="0" indent="0" algn="r">
              <a:buNone/>
            </a:pPr>
            <a:r>
              <a:rPr lang="en-US" sz="110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«хочу подключиться»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148840" y="3383280"/>
            <a:ext cx="3474720" cy="0"/>
          </a:xfrm>
          <a:prstGeom prst="line">
            <a:avLst/>
          </a:prstGeom>
          <a:noFill/>
          <a:ln w="25400">
            <a:solidFill>
              <a:srgbClr val="065A82"/>
            </a:solidFill>
            <a:prstDash val="solid"/>
            <a:tailEnd type="triangle"/>
          </a:ln>
        </p:spPr>
      </p:sp>
      <p:sp>
        <p:nvSpPr>
          <p:cNvPr id="14" name="Text 12"/>
          <p:cNvSpPr txBox="1"/>
          <p:nvPr/>
        </p:nvSpPr>
        <p:spPr>
          <a:xfrm>
            <a:off x="2057400" y="30906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SYN,  seq = ISN_c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2148840" y="4160520"/>
            <a:ext cx="3474720" cy="0"/>
          </a:xfrm>
          <a:prstGeom prst="line">
            <a:avLst/>
          </a:prstGeom>
          <a:noFill/>
          <a:ln w="25400">
            <a:solidFill>
              <a:srgbClr val="065A82"/>
            </a:solidFill>
            <a:prstDash val="solid"/>
            <a:headEnd type="triangle"/>
          </a:ln>
        </p:spPr>
      </p:sp>
      <p:sp>
        <p:nvSpPr>
          <p:cNvPr id="16" name="Text 14"/>
          <p:cNvSpPr txBox="1"/>
          <p:nvPr/>
        </p:nvSpPr>
        <p:spPr>
          <a:xfrm>
            <a:off x="2057400" y="386791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 + ACK,  seq = ISN_s,  ack = ISN_c + 1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2148840" y="4937760"/>
            <a:ext cx="3474720" cy="0"/>
          </a:xfrm>
          <a:prstGeom prst="line">
            <a:avLst/>
          </a:prstGeom>
          <a:noFill/>
          <a:ln w="25400">
            <a:solidFill>
              <a:srgbClr val="065A82"/>
            </a:solidFill>
            <a:prstDash val="solid"/>
            <a:tailEnd type="triangle"/>
          </a:ln>
        </p:spPr>
      </p:sp>
      <p:sp>
        <p:nvSpPr>
          <p:cNvPr id="18" name="Text 16"/>
          <p:cNvSpPr txBox="1"/>
          <p:nvPr/>
        </p:nvSpPr>
        <p:spPr>
          <a:xfrm>
            <a:off x="2057400" y="46451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ACK,  ack = ISN_s + 1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2194561" y="5303520"/>
            <a:ext cx="3383279" cy="384048"/>
          </a:xfrm>
          <a:prstGeom prst="roundRect">
            <a:avLst>
              <a:gd name="adj" fmla="val 23810"/>
            </a:avLst>
          </a:prstGeom>
          <a:solidFill>
            <a:srgbClr val="DFF1EC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2217423" y="5303520"/>
            <a:ext cx="342899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E6B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соединение установлено — можно слать данные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7498080" y="1572768"/>
            <a:ext cx="4142232" cy="3063240"/>
          </a:xfrm>
          <a:prstGeom prst="roundRect">
            <a:avLst>
              <a:gd name="adj" fmla="val 1791"/>
            </a:avLst>
          </a:prstGeom>
          <a:solidFill>
            <a:srgbClr val="F7FAFC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22" name="Text 20"/>
          <p:cNvSpPr txBox="1"/>
          <p:nvPr/>
        </p:nvSpPr>
        <p:spPr>
          <a:xfrm>
            <a:off x="7772400" y="1755648"/>
            <a:ext cx="3611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Четыре события — три сегмента</a:t>
            </a:r>
            <a:endParaRPr lang="en-US" sz="1800" dirty="0"/>
          </a:p>
        </p:txBody>
      </p:sp>
      <p:sp>
        <p:nvSpPr>
          <p:cNvPr id="23" name="Text 21"/>
          <p:cNvSpPr txBox="1"/>
          <p:nvPr/>
        </p:nvSpPr>
        <p:spPr>
          <a:xfrm>
            <a:off x="7772400" y="2377440"/>
            <a:ext cx="36118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Каждая сторона должна отправить свой ISN и получить на него подтверждение — это четыре события</a:t>
            </a:r>
            <a:endParaRPr lang="en-US" sz="1250" dirty="0"/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Подтверждение сервера и его собственный SYN едут в одном сегменте — поэтому сегментов три</a:t>
            </a:r>
            <a:endParaRPr lang="en-US" sz="1250" dirty="0"/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Заодно согласуются MSS, </a:t>
            </a:r>
            <a:r>
              <a:rPr lang="ru-RU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размер</a:t>
            </a: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</a:t>
            </a:r>
            <a:r>
              <a:rPr lang="ru-RU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масштаб</a:t>
            </a:r>
            <a:r>
              <a:rPr lang="en-US" sz="12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50" dirty="0" err="1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окна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7498080" y="5120640"/>
            <a:ext cx="4142232" cy="566928"/>
          </a:xfrm>
          <a:prstGeom prst="roundRect">
            <a:avLst>
              <a:gd name="adj" fmla="val 16129"/>
            </a:avLst>
          </a:prstGeom>
          <a:solidFill>
            <a:srgbClr val="FDF3DC"/>
          </a:solidFill>
          <a:ln w="15875">
            <a:solidFill>
              <a:srgbClr val="E4A11B"/>
            </a:solidFill>
            <a:prstDash val="solid"/>
          </a:ln>
        </p:spPr>
      </p:sp>
      <p:sp>
        <p:nvSpPr>
          <p:cNvPr id="25" name="Text 23"/>
          <p:cNvSpPr txBox="1"/>
          <p:nvPr/>
        </p:nvSpPr>
        <p:spPr>
          <a:xfrm>
            <a:off x="7662672" y="5120640"/>
            <a:ext cx="38130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4A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  </a:t>
            </a:r>
            <a:r>
              <a:rPr lang="ru-RU" sz="1700" b="1" dirty="0">
                <a:solidFill>
                  <a:srgbClr val="E4A1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</a:t>
            </a:r>
            <a:r>
              <a:rPr lang="en-US" sz="1400" dirty="0" err="1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Зачем</a:t>
            </a:r>
            <a:r>
              <a:rPr lang="en-US" sz="1400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вообще</a:t>
            </a:r>
            <a:r>
              <a:rPr lang="en-US" sz="1400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ru-RU" sz="1400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нужно устанавливать   соединение</a:t>
            </a:r>
            <a:r>
              <a:rPr lang="en-US" sz="1400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r>
              <a:rPr lang="ru-RU" sz="1400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Почему не слать сразу?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20040"/>
            <a:ext cx="1109167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8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TCP: окно, sequence number, ack</a:t>
            </a:r>
            <a:endParaRPr lang="en-US" sz="3400" dirty="0"/>
          </a:p>
        </p:txBody>
      </p:sp>
      <p:sp>
        <p:nvSpPr>
          <p:cNvPr id="3" name="Text 1"/>
          <p:cNvSpPr txBox="1"/>
          <p:nvPr/>
        </p:nvSpPr>
        <p:spPr>
          <a:xfrm>
            <a:off x="566928" y="1051560"/>
            <a:ext cx="110916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 и тот же поток байтов глазами отправителя и глазами получателя</a:t>
            </a:r>
            <a:endParaRPr lang="en-US" sz="16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627632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Отправитель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017520" y="1892808"/>
            <a:ext cx="5760720" cy="0"/>
          </a:xfrm>
          <a:prstGeom prst="line">
            <a:avLst/>
          </a:prstGeom>
          <a:noFill/>
          <a:ln w="25400">
            <a:solidFill>
              <a:srgbClr val="065A82"/>
            </a:solidFill>
            <a:prstDash val="solid"/>
            <a:headEnd type="triangle"/>
            <a:tailEnd type="triangle"/>
          </a:ln>
        </p:spPr>
      </p:sp>
      <p:sp>
        <p:nvSpPr>
          <p:cNvPr id="6" name="Text 4"/>
          <p:cNvSpPr txBox="1"/>
          <p:nvPr/>
        </p:nvSpPr>
        <p:spPr>
          <a:xfrm>
            <a:off x="3017520" y="1627632"/>
            <a:ext cx="5760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окно отправки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40080" y="2011680"/>
            <a:ext cx="2377440" cy="566928"/>
          </a:xfrm>
          <a:prstGeom prst="rect">
            <a:avLst/>
          </a:prstGeom>
          <a:solidFill>
            <a:srgbClr val="AEBCC8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017520" y="2011680"/>
            <a:ext cx="1280160" cy="566928"/>
          </a:xfrm>
          <a:prstGeom prst="rect">
            <a:avLst/>
          </a:prstGeom>
          <a:solidFill>
            <a:srgbClr val="E8B0AC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297680" y="2011680"/>
            <a:ext cx="1188720" cy="566928"/>
          </a:xfrm>
          <a:prstGeom prst="rect">
            <a:avLst/>
          </a:prstGeom>
          <a:solidFill>
            <a:srgbClr val="5FB8AC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86400" y="2011680"/>
            <a:ext cx="1188720" cy="566928"/>
          </a:xfrm>
          <a:prstGeom prst="rect">
            <a:avLst/>
          </a:prstGeom>
          <a:solidFill>
            <a:srgbClr val="5FB8AC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675120" y="2011680"/>
            <a:ext cx="2103120" cy="566928"/>
          </a:xfrm>
          <a:prstGeom prst="rect">
            <a:avLst/>
          </a:prstGeom>
          <a:solidFill>
            <a:srgbClr val="2A9D8F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778240" y="2011680"/>
            <a:ext cx="2651760" cy="566928"/>
          </a:xfrm>
          <a:prstGeom prst="rect">
            <a:avLst/>
          </a:prstGeom>
          <a:solidFill>
            <a:srgbClr val="DCE6EE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3017520" y="2011680"/>
            <a:ext cx="1280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7A2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#1</a:t>
            </a:r>
            <a:endParaRPr lang="en-US" sz="1100" dirty="0"/>
          </a:p>
        </p:txBody>
      </p:sp>
      <p:sp>
        <p:nvSpPr>
          <p:cNvPr id="14" name="Text 12"/>
          <p:cNvSpPr txBox="1"/>
          <p:nvPr/>
        </p:nvSpPr>
        <p:spPr>
          <a:xfrm>
            <a:off x="4297680" y="2011680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#2</a:t>
            </a:r>
            <a:endParaRPr lang="en-US" sz="1100" dirty="0"/>
          </a:p>
        </p:txBody>
      </p:sp>
      <p:sp>
        <p:nvSpPr>
          <p:cNvPr id="15" name="Text 13"/>
          <p:cNvSpPr txBox="1"/>
          <p:nvPr/>
        </p:nvSpPr>
        <p:spPr>
          <a:xfrm>
            <a:off x="5486400" y="2011680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#3</a:t>
            </a:r>
            <a:endParaRPr lang="en-US" sz="1100" dirty="0"/>
          </a:p>
        </p:txBody>
      </p:sp>
      <p:sp>
        <p:nvSpPr>
          <p:cNvPr id="16" name="Text 14"/>
          <p:cNvSpPr txBox="1"/>
          <p:nvPr/>
        </p:nvSpPr>
        <p:spPr>
          <a:xfrm>
            <a:off x="640080" y="2633472"/>
            <a:ext cx="2377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отправлено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 подтверждено</a:t>
            </a:r>
            <a:endParaRPr lang="en-US" sz="1050" dirty="0"/>
          </a:p>
        </p:txBody>
      </p:sp>
      <p:sp>
        <p:nvSpPr>
          <p:cNvPr id="17" name="Text 15"/>
          <p:cNvSpPr txBox="1"/>
          <p:nvPr/>
        </p:nvSpPr>
        <p:spPr>
          <a:xfrm>
            <a:off x="3017520" y="2633472"/>
            <a:ext cx="1280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A33F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потерян —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A33F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ждём ретрансмита</a:t>
            </a:r>
            <a:endParaRPr lang="en-US" sz="1050" dirty="0"/>
          </a:p>
        </p:txBody>
      </p:sp>
      <p:sp>
        <p:nvSpPr>
          <p:cNvPr id="18" name="Text 16"/>
          <p:cNvSpPr txBox="1"/>
          <p:nvPr/>
        </p:nvSpPr>
        <p:spPr>
          <a:xfrm>
            <a:off x="4297680" y="2633472"/>
            <a:ext cx="2377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E6B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доставлены, но ack не двигается: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E6B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отправитель узнаёт о них только по SACK</a:t>
            </a:r>
            <a:endParaRPr lang="en-US" sz="1050" dirty="0"/>
          </a:p>
        </p:txBody>
      </p:sp>
      <p:sp>
        <p:nvSpPr>
          <p:cNvPr id="19" name="Text 17"/>
          <p:cNvSpPr txBox="1"/>
          <p:nvPr/>
        </p:nvSpPr>
        <p:spPr>
          <a:xfrm>
            <a:off x="6675120" y="2633472"/>
            <a:ext cx="21031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можно отправить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прямо сейчас</a:t>
            </a:r>
            <a:endParaRPr lang="en-US" sz="1050" dirty="0"/>
          </a:p>
        </p:txBody>
      </p:sp>
      <p:sp>
        <p:nvSpPr>
          <p:cNvPr id="20" name="Text 18"/>
          <p:cNvSpPr txBox="1"/>
          <p:nvPr/>
        </p:nvSpPr>
        <p:spPr>
          <a:xfrm>
            <a:off x="8778240" y="2633472"/>
            <a:ext cx="2651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нельзя: за окном</a:t>
            </a:r>
            <a:endParaRPr lang="en-US" sz="1050" dirty="0"/>
          </a:p>
        </p:txBody>
      </p:sp>
      <p:sp>
        <p:nvSpPr>
          <p:cNvPr id="21" name="Text 19"/>
          <p:cNvSpPr txBox="1"/>
          <p:nvPr/>
        </p:nvSpPr>
        <p:spPr>
          <a:xfrm>
            <a:off x="640080" y="3685032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Получатель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3017520" y="3950208"/>
            <a:ext cx="5760720" cy="0"/>
          </a:xfrm>
          <a:prstGeom prst="line">
            <a:avLst/>
          </a:prstGeom>
          <a:noFill/>
          <a:ln w="25400">
            <a:solidFill>
              <a:srgbClr val="065A82"/>
            </a:solidFill>
            <a:prstDash val="solid"/>
            <a:headEnd type="triangle"/>
            <a:tailEnd type="triangle"/>
          </a:ln>
        </p:spPr>
      </p:sp>
      <p:sp>
        <p:nvSpPr>
          <p:cNvPr id="23" name="Text 21"/>
          <p:cNvSpPr txBox="1"/>
          <p:nvPr/>
        </p:nvSpPr>
        <p:spPr>
          <a:xfrm>
            <a:off x="3017520" y="3685032"/>
            <a:ext cx="5760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окно приёма — его получатель объявляет в каждом сегменте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40080" y="4069080"/>
            <a:ext cx="2377440" cy="566928"/>
          </a:xfrm>
          <a:prstGeom prst="rect">
            <a:avLst/>
          </a:prstGeom>
          <a:solidFill>
            <a:srgbClr val="AEBCC8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017520" y="4069080"/>
            <a:ext cx="1280160" cy="566928"/>
          </a:xfrm>
          <a:prstGeom prst="rect">
            <a:avLst/>
          </a:prstGeom>
          <a:solidFill>
            <a:srgbClr val="F5DCDA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297680" y="4069080"/>
            <a:ext cx="1188720" cy="566928"/>
          </a:xfrm>
          <a:prstGeom prst="rect">
            <a:avLst/>
          </a:prstGeom>
          <a:solidFill>
            <a:srgbClr val="5FB8AC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486400" y="4069080"/>
            <a:ext cx="1188720" cy="566928"/>
          </a:xfrm>
          <a:prstGeom prst="rect">
            <a:avLst/>
          </a:prstGeom>
          <a:solidFill>
            <a:srgbClr val="5FB8AC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675120" y="4069080"/>
            <a:ext cx="2103120" cy="566928"/>
          </a:xfrm>
          <a:prstGeom prst="rect">
            <a:avLst/>
          </a:prstGeom>
          <a:solidFill>
            <a:srgbClr val="EDF3F7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778240" y="4069080"/>
            <a:ext cx="2651760" cy="566928"/>
          </a:xfrm>
          <a:prstGeom prst="rect">
            <a:avLst/>
          </a:prstGeom>
          <a:solidFill>
            <a:srgbClr val="DCE6EE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30" name="Text 28"/>
          <p:cNvSpPr txBox="1"/>
          <p:nvPr/>
        </p:nvSpPr>
        <p:spPr>
          <a:xfrm>
            <a:off x="3017520" y="4069080"/>
            <a:ext cx="1280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A33F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дырка</a:t>
            </a:r>
            <a:endParaRPr lang="en-US" sz="1100" dirty="0"/>
          </a:p>
        </p:txBody>
      </p:sp>
      <p:sp>
        <p:nvSpPr>
          <p:cNvPr id="31" name="Text 29"/>
          <p:cNvSpPr txBox="1"/>
          <p:nvPr/>
        </p:nvSpPr>
        <p:spPr>
          <a:xfrm>
            <a:off x="4297680" y="4069080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#2</a:t>
            </a:r>
            <a:endParaRPr lang="en-US" sz="1100" dirty="0"/>
          </a:p>
        </p:txBody>
      </p:sp>
      <p:sp>
        <p:nvSpPr>
          <p:cNvPr id="32" name="Text 30"/>
          <p:cNvSpPr txBox="1"/>
          <p:nvPr/>
        </p:nvSpPr>
        <p:spPr>
          <a:xfrm>
            <a:off x="5486400" y="4069080"/>
            <a:ext cx="1188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#3</a:t>
            </a:r>
            <a:endParaRPr lang="en-US" sz="1100" dirty="0"/>
          </a:p>
        </p:txBody>
      </p:sp>
      <p:sp>
        <p:nvSpPr>
          <p:cNvPr id="33" name="Text 31"/>
          <p:cNvSpPr txBox="1"/>
          <p:nvPr/>
        </p:nvSpPr>
        <p:spPr>
          <a:xfrm>
            <a:off x="640080" y="4690872"/>
            <a:ext cx="2377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отдано приложению</a:t>
            </a:r>
            <a:endParaRPr lang="en-US" sz="1050" dirty="0"/>
          </a:p>
        </p:txBody>
      </p:sp>
      <p:sp>
        <p:nvSpPr>
          <p:cNvPr id="34" name="Text 32"/>
          <p:cNvSpPr txBox="1"/>
          <p:nvPr/>
        </p:nvSpPr>
        <p:spPr>
          <a:xfrm>
            <a:off x="3017520" y="4690872"/>
            <a:ext cx="1280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A33F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этих байт нет —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A33F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всё стоит из-за них</a:t>
            </a:r>
            <a:endParaRPr lang="en-US" sz="1050" dirty="0"/>
          </a:p>
        </p:txBody>
      </p:sp>
      <p:sp>
        <p:nvSpPr>
          <p:cNvPr id="35" name="Text 33"/>
          <p:cNvSpPr txBox="1"/>
          <p:nvPr/>
        </p:nvSpPr>
        <p:spPr>
          <a:xfrm>
            <a:off x="4297680" y="4690872"/>
            <a:ext cx="2377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E6B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получено и лежит в буфере ядра,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1E6B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 приложению не отдаётся</a:t>
            </a:r>
            <a:endParaRPr lang="en-US" sz="1050" dirty="0"/>
          </a:p>
        </p:txBody>
      </p:sp>
      <p:sp>
        <p:nvSpPr>
          <p:cNvPr id="36" name="Text 34"/>
          <p:cNvSpPr txBox="1"/>
          <p:nvPr/>
        </p:nvSpPr>
        <p:spPr>
          <a:xfrm>
            <a:off x="6675120" y="4690872"/>
            <a:ext cx="21031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свободное место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буфере приёма</a:t>
            </a:r>
            <a:endParaRPr lang="en-US" sz="1050" dirty="0"/>
          </a:p>
        </p:txBody>
      </p:sp>
      <p:sp>
        <p:nvSpPr>
          <p:cNvPr id="37" name="Text 35"/>
          <p:cNvSpPr txBox="1"/>
          <p:nvPr/>
        </p:nvSpPr>
        <p:spPr>
          <a:xfrm>
            <a:off x="8778240" y="4690872"/>
            <a:ext cx="2651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D71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 окном — отбросим</a:t>
            </a:r>
            <a:endParaRPr lang="en-US" sz="1050" dirty="0"/>
          </a:p>
        </p:txBody>
      </p:sp>
      <p:sp>
        <p:nvSpPr>
          <p:cNvPr id="38" name="Shape 36"/>
          <p:cNvSpPr/>
          <p:nvPr/>
        </p:nvSpPr>
        <p:spPr>
          <a:xfrm>
            <a:off x="3017520" y="1920240"/>
            <a:ext cx="0" cy="2715768"/>
          </a:xfrm>
          <a:prstGeom prst="line">
            <a:avLst/>
          </a:prstGeom>
          <a:noFill/>
          <a:ln w="25400">
            <a:solidFill>
              <a:srgbClr val="E4A11B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2514600" y="3246120"/>
            <a:ext cx="1005840" cy="310896"/>
          </a:xfrm>
          <a:prstGeom prst="roundRect">
            <a:avLst>
              <a:gd name="adj" fmla="val 29412"/>
            </a:avLst>
          </a:prstGeom>
          <a:solidFill>
            <a:srgbClr val="FDF3DC"/>
          </a:solidFill>
          <a:ln w="15875">
            <a:solidFill>
              <a:srgbClr val="E4A11B"/>
            </a:solidFill>
            <a:prstDash val="solid"/>
          </a:ln>
        </p:spPr>
      </p:sp>
      <p:sp>
        <p:nvSpPr>
          <p:cNvPr id="40" name="Text 38"/>
          <p:cNvSpPr txBox="1"/>
          <p:nvPr/>
        </p:nvSpPr>
        <p:spPr>
          <a:xfrm>
            <a:off x="2514600" y="3246120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ack</a:t>
            </a:r>
            <a:endParaRPr lang="en-US" sz="1200" dirty="0"/>
          </a:p>
        </p:txBody>
      </p:sp>
      <p:sp>
        <p:nvSpPr>
          <p:cNvPr id="41" name="Text 39"/>
          <p:cNvSpPr txBox="1"/>
          <p:nvPr/>
        </p:nvSpPr>
        <p:spPr>
          <a:xfrm>
            <a:off x="3657600" y="3246120"/>
            <a:ext cx="6035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ack не двигается: он указывает на первый недостающий байт</a:t>
            </a:r>
            <a:endParaRPr lang="en-US" sz="1150" dirty="0"/>
          </a:p>
        </p:txBody>
      </p:sp>
      <p:sp>
        <p:nvSpPr>
          <p:cNvPr id="42" name="Shape 40"/>
          <p:cNvSpPr/>
          <p:nvPr/>
        </p:nvSpPr>
        <p:spPr>
          <a:xfrm>
            <a:off x="548640" y="5230368"/>
            <a:ext cx="6675120" cy="1325880"/>
          </a:xfrm>
          <a:prstGeom prst="roundRect">
            <a:avLst>
              <a:gd name="adj" fmla="val 4138"/>
            </a:avLst>
          </a:prstGeom>
          <a:solidFill>
            <a:srgbClr val="EFF5F9"/>
          </a:solidFill>
          <a:ln w="9525">
            <a:solidFill>
              <a:srgbClr val="C7D7E3"/>
            </a:solidFill>
            <a:prstDash val="solid"/>
          </a:ln>
          <a:effectLst>
            <a:outerShdw blurRad="127000" dist="25400" dir="5400000" algn="bl" rotWithShape="0">
              <a:srgbClr val="8FA3B4">
                <a:alpha val="28000"/>
              </a:srgbClr>
            </a:outerShdw>
          </a:effectLst>
        </p:spPr>
      </p:sp>
      <p:sp>
        <p:nvSpPr>
          <p:cNvPr id="43" name="Text 41"/>
          <p:cNvSpPr txBox="1"/>
          <p:nvPr/>
        </p:nvSpPr>
        <p:spPr>
          <a:xfrm>
            <a:off x="822960" y="5376672"/>
            <a:ext cx="6172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 — номер первого байта сегмента; ack — номер следующего ожидаемого байта, то есть подтверждается только непрерывный префикс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Сегменты #2 и #3 уже у получателя, но приложение их не увидит, пока не доедет #1 — это head-of-line blocking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8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Соединение полнодуплексное: у каждой стороны свои seq, ack и окно</a:t>
            </a:r>
            <a:endParaRPr lang="en-US" sz="1150" dirty="0"/>
          </a:p>
        </p:txBody>
      </p:sp>
      <p:sp>
        <p:nvSpPr>
          <p:cNvPr id="44" name="Shape 42"/>
          <p:cNvSpPr/>
          <p:nvPr/>
        </p:nvSpPr>
        <p:spPr>
          <a:xfrm>
            <a:off x="7498080" y="5230368"/>
            <a:ext cx="4142232" cy="1325880"/>
          </a:xfrm>
          <a:prstGeom prst="roundRect">
            <a:avLst>
              <a:gd name="adj" fmla="val 4138"/>
            </a:avLst>
          </a:prstGeom>
          <a:solidFill>
            <a:srgbClr val="FDF3DC"/>
          </a:solidFill>
          <a:ln w="15875">
            <a:solidFill>
              <a:srgbClr val="E4A11B"/>
            </a:solidFill>
            <a:prstDash val="solid"/>
          </a:ln>
        </p:spPr>
      </p:sp>
      <p:sp>
        <p:nvSpPr>
          <p:cNvPr id="45" name="Text 43"/>
          <p:cNvSpPr txBox="1"/>
          <p:nvPr/>
        </p:nvSpPr>
        <p:spPr>
          <a:xfrm>
            <a:off x="7772400" y="5349240"/>
            <a:ext cx="3611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Вопросы</a:t>
            </a:r>
            <a:endParaRPr lang="en-US" sz="1400" dirty="0"/>
          </a:p>
        </p:txBody>
      </p:sp>
      <p:sp>
        <p:nvSpPr>
          <p:cNvPr id="46" name="Text 44"/>
          <p:cNvSpPr txBox="1"/>
          <p:nvPr/>
        </p:nvSpPr>
        <p:spPr>
          <a:xfrm>
            <a:off x="7772400" y="5669280"/>
            <a:ext cx="3611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 err="1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</a:t>
            </a:r>
            <a:r>
              <a:rPr lang="en-US" sz="1150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тогда</a:t>
            </a:r>
            <a:r>
              <a:rPr lang="en-US" sz="1150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сообщает</a:t>
            </a:r>
            <a:r>
              <a:rPr lang="en-US" sz="1150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SACK </a:t>
            </a:r>
            <a:r>
              <a:rPr lang="en-US" sz="1150" dirty="0" err="1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</a:t>
            </a:r>
            <a:r>
              <a:rPr lang="en-US" sz="1150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зачем</a:t>
            </a:r>
            <a:r>
              <a:rPr lang="en-US" sz="1150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он</a:t>
            </a:r>
            <a:r>
              <a:rPr lang="en-US" sz="1150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нужен</a:t>
            </a:r>
            <a:r>
              <a:rPr lang="en-US" sz="1150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 err="1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</a:t>
            </a:r>
            <a:r>
              <a:rPr lang="en-US" sz="1150" dirty="0">
                <a:solidFill>
                  <a:srgbClr val="6B4E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начальные seq и окно не равны нулю?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2077</Words>
  <Application>Microsoft Macintosh PowerPoint</Application>
  <PresentationFormat>Widescreen</PresentationFormat>
  <Paragraphs>323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может пойти не так: сеть, UDP/TCP, сокеты</dc:title>
  <dc:subject>PptxGenJS Presentation</dc:subject>
  <dc:creator>Seminar</dc:creator>
  <cp:lastModifiedBy>Sergei Yakovlev</cp:lastModifiedBy>
  <cp:revision>33</cp:revision>
  <dcterms:created xsi:type="dcterms:W3CDTF">2026-09-14T10:48:19Z</dcterms:created>
  <dcterms:modified xsi:type="dcterms:W3CDTF">2026-09-14T14:56:16Z</dcterms:modified>
</cp:coreProperties>
</file>